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2" r:id="rId1"/>
  </p:sldMasterIdLst>
  <p:notesMasterIdLst>
    <p:notesMasterId r:id="rId77"/>
  </p:notesMasterIdLst>
  <p:handoutMasterIdLst>
    <p:handoutMasterId r:id="rId78"/>
  </p:handoutMasterIdLst>
  <p:sldIdLst>
    <p:sldId id="2098" r:id="rId2"/>
    <p:sldId id="7620" r:id="rId3"/>
    <p:sldId id="7545" r:id="rId4"/>
    <p:sldId id="7622" r:id="rId5"/>
    <p:sldId id="7623" r:id="rId6"/>
    <p:sldId id="7624" r:id="rId7"/>
    <p:sldId id="2102" r:id="rId8"/>
    <p:sldId id="2103" r:id="rId9"/>
    <p:sldId id="2141" r:id="rId10"/>
    <p:sldId id="2095" r:id="rId11"/>
    <p:sldId id="2090" r:id="rId12"/>
    <p:sldId id="2142" r:id="rId13"/>
    <p:sldId id="2143" r:id="rId14"/>
    <p:sldId id="7496" r:id="rId15"/>
    <p:sldId id="7495" r:id="rId16"/>
    <p:sldId id="7611" r:id="rId17"/>
    <p:sldId id="7612" r:id="rId18"/>
    <p:sldId id="7466" r:id="rId19"/>
    <p:sldId id="7464" r:id="rId20"/>
    <p:sldId id="7469" r:id="rId21"/>
    <p:sldId id="7468" r:id="rId22"/>
    <p:sldId id="7613" r:id="rId23"/>
    <p:sldId id="7614" r:id="rId24"/>
    <p:sldId id="7615" r:id="rId25"/>
    <p:sldId id="7544" r:id="rId26"/>
    <p:sldId id="7616" r:id="rId27"/>
    <p:sldId id="7489" r:id="rId28"/>
    <p:sldId id="7470" r:id="rId29"/>
    <p:sldId id="7471" r:id="rId30"/>
    <p:sldId id="7472" r:id="rId31"/>
    <p:sldId id="7493" r:id="rId32"/>
    <p:sldId id="7494" r:id="rId33"/>
    <p:sldId id="7474" r:id="rId34"/>
    <p:sldId id="7539" r:id="rId35"/>
    <p:sldId id="7541" r:id="rId36"/>
    <p:sldId id="7478" r:id="rId37"/>
    <p:sldId id="7537" r:id="rId38"/>
    <p:sldId id="7538" r:id="rId39"/>
    <p:sldId id="7540" r:id="rId40"/>
    <p:sldId id="262" r:id="rId41"/>
    <p:sldId id="2101" r:id="rId42"/>
    <p:sldId id="2106" r:id="rId43"/>
    <p:sldId id="2105" r:id="rId44"/>
    <p:sldId id="2111" r:id="rId45"/>
    <p:sldId id="2112" r:id="rId46"/>
    <p:sldId id="2108" r:id="rId47"/>
    <p:sldId id="2109" r:id="rId48"/>
    <p:sldId id="2110" r:id="rId49"/>
    <p:sldId id="2113" r:id="rId50"/>
    <p:sldId id="265" r:id="rId51"/>
    <p:sldId id="2107" r:id="rId52"/>
    <p:sldId id="2114" r:id="rId53"/>
    <p:sldId id="2115" r:id="rId54"/>
    <p:sldId id="2117" r:id="rId55"/>
    <p:sldId id="2118" r:id="rId56"/>
    <p:sldId id="2116" r:id="rId57"/>
    <p:sldId id="2119" r:id="rId58"/>
    <p:sldId id="2120" r:id="rId59"/>
    <p:sldId id="2121" r:id="rId60"/>
    <p:sldId id="2122" r:id="rId61"/>
    <p:sldId id="2124" r:id="rId62"/>
    <p:sldId id="2125" r:id="rId63"/>
    <p:sldId id="2126" r:id="rId64"/>
    <p:sldId id="2127" r:id="rId65"/>
    <p:sldId id="2129" r:id="rId66"/>
    <p:sldId id="2128" r:id="rId67"/>
    <p:sldId id="2130" r:id="rId68"/>
    <p:sldId id="2131" r:id="rId69"/>
    <p:sldId id="2132" r:id="rId70"/>
    <p:sldId id="2133" r:id="rId71"/>
    <p:sldId id="2134" r:id="rId72"/>
    <p:sldId id="2135" r:id="rId73"/>
    <p:sldId id="2136" r:id="rId74"/>
    <p:sldId id="2137" r:id="rId75"/>
    <p:sldId id="2086" r:id="rId76"/>
  </p:sldIdLst>
  <p:sldSz cx="12192000" cy="6858000"/>
  <p:notesSz cx="6858000" cy="9144000"/>
  <p:custDataLst>
    <p:tags r:id="rId7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4" userDrawn="1">
          <p15:clr>
            <a:srgbClr val="A4A3A4"/>
          </p15:clr>
        </p15:guide>
        <p15:guide id="2" pos="3780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pos="277" userDrawn="1">
          <p15:clr>
            <a:srgbClr val="A4A3A4"/>
          </p15:clr>
        </p15:guide>
        <p15:guide id="5" pos="3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7FF"/>
    <a:srgbClr val="E8E0EC"/>
    <a:srgbClr val="E39C7C"/>
    <a:srgbClr val="FF2E14"/>
    <a:srgbClr val="D72100"/>
    <a:srgbClr val="FE62AD"/>
    <a:srgbClr val="FE5C3F"/>
    <a:srgbClr val="B1A7A6"/>
    <a:srgbClr val="7EB3A3"/>
    <a:srgbClr val="C4B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51" autoAdjust="0"/>
    <p:restoredTop sz="83673" autoAdjust="0"/>
  </p:normalViewPr>
  <p:slideViewPr>
    <p:cSldViewPr>
      <p:cViewPr varScale="1">
        <p:scale>
          <a:sx n="106" d="100"/>
          <a:sy n="106" d="100"/>
        </p:scale>
        <p:origin x="400" y="176"/>
      </p:cViewPr>
      <p:guideLst>
        <p:guide orient="horz" pos="2234"/>
        <p:guide pos="3780"/>
        <p:guide orient="horz" pos="2274"/>
        <p:guide pos="277"/>
        <p:guide pos="3779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FEF1-A6B1-4D61-B1B1-CDFE1A8A2F99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ABA90-A8CD-4B23-AA03-20648CD97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5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D2CE-11B0-4CEA-8908-3E21561983A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578D-0438-4BB8-8AE6-D425B1BAB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6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728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28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GPT-4</a:t>
            </a:r>
            <a:r>
              <a:rPr kumimoji="1" lang="zh-CN" altLang="en-US" dirty="0"/>
              <a:t>是</a:t>
            </a:r>
            <a:r>
              <a:rPr kumimoji="1" lang="en-US" altLang="zh-CN" dirty="0" err="1"/>
              <a:t>OpenAI</a:t>
            </a:r>
            <a:r>
              <a:rPr kumimoji="1" lang="zh-CN" altLang="en-US" dirty="0"/>
              <a:t>在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</a:t>
            </a:r>
            <a:r>
              <a:rPr kumimoji="1" lang="en-US" altLang="zh-CN" dirty="0"/>
              <a:t>3</a:t>
            </a:r>
            <a:r>
              <a:rPr kumimoji="1" lang="zh-CN" altLang="en-US" dirty="0"/>
              <a:t>月发布的多模态大模型，相比</a:t>
            </a:r>
            <a:r>
              <a:rPr kumimoji="1" lang="en-US" altLang="zh-CN" dirty="0"/>
              <a:t>ChatGPT</a:t>
            </a:r>
            <a:r>
              <a:rPr kumimoji="1" lang="zh-CN" altLang="en-US" dirty="0"/>
              <a:t>，其能够接收图像、文本两种模态输入，具有图文理解、网页设计并实现、以及诸多视觉</a:t>
            </a:r>
            <a:r>
              <a:rPr kumimoji="1" lang="en-US" altLang="zh-CN" dirty="0"/>
              <a:t>-</a:t>
            </a:r>
            <a:r>
              <a:rPr kumimoji="1" lang="zh-CN" altLang="en-US" dirty="0"/>
              <a:t>语言多模态识别能力。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业界猜测</a:t>
            </a:r>
            <a:r>
              <a:rPr lang="en-US" altLang="zh-CN" dirty="0"/>
              <a:t>GPT-4</a:t>
            </a:r>
            <a:r>
              <a:rPr lang="zh-CN" altLang="en-US" dirty="0"/>
              <a:t>可能是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GPT</a:t>
            </a:r>
            <a:r>
              <a:rPr lang="zh-CN" altLang="en-US" dirty="0"/>
              <a:t> </a:t>
            </a:r>
            <a:r>
              <a:rPr lang="en-US" altLang="zh-CN" dirty="0"/>
              <a:t>3.5</a:t>
            </a:r>
            <a:r>
              <a:rPr lang="zh-CN" altLang="en-US" dirty="0"/>
              <a:t>组成的混合专家模型，参数量可能达到了</a:t>
            </a:r>
            <a:r>
              <a:rPr lang="en-US" altLang="zh-CN" dirty="0"/>
              <a:t>1.8</a:t>
            </a:r>
            <a:r>
              <a:rPr lang="zh-CN" altLang="en-US" dirty="0"/>
              <a:t>万亿，训练数据也是聚合了</a:t>
            </a:r>
            <a:r>
              <a:rPr lang="en-US" altLang="zh-CN" dirty="0"/>
              <a:t>ChatGPT</a:t>
            </a:r>
            <a:r>
              <a:rPr lang="zh-CN" altLang="en-US" dirty="0"/>
              <a:t>的文本数据和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DALL-E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所使用的千亿图文对数据。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198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今年</a:t>
            </a:r>
            <a:r>
              <a:rPr lang="en-US" altLang="zh-CN" dirty="0"/>
              <a:t>2</a:t>
            </a:r>
            <a:r>
              <a:rPr lang="zh-CN" altLang="en-US" dirty="0"/>
              <a:t>月，</a:t>
            </a:r>
            <a:r>
              <a:rPr lang="en" altLang="zh-CN" dirty="0" err="1"/>
              <a:t>OpenAI</a:t>
            </a:r>
            <a:r>
              <a:rPr lang="zh-CN" altLang="en-US" dirty="0"/>
              <a:t>公司发布了一个新的大模型</a:t>
            </a:r>
            <a:r>
              <a:rPr lang="en" altLang="zh-CN" dirty="0"/>
              <a:t>Sora</a:t>
            </a:r>
            <a:r>
              <a:rPr lang="zh-CN" altLang="en" dirty="0"/>
              <a:t>。</a:t>
            </a:r>
            <a:r>
              <a:rPr lang="en" altLang="zh-CN" dirty="0"/>
              <a:t>Sora</a:t>
            </a:r>
            <a:r>
              <a:rPr lang="zh-CN" altLang="en" dirty="0"/>
              <a:t>是一个</a:t>
            </a:r>
            <a:r>
              <a:rPr lang="zh-CN" altLang="en-US" dirty="0"/>
              <a:t>用于视频生成的多模态大模型，其在</a:t>
            </a:r>
            <a:r>
              <a:rPr kumimoji="1" lang="zh-CN" altLang="en-US" dirty="0"/>
              <a:t>视频生成方面完成了巨大的突破，</a:t>
            </a:r>
            <a:r>
              <a:rPr lang="zh-CN" altLang="en-US" dirty="0"/>
              <a:t>可以基于文本提示输入生成长达</a:t>
            </a:r>
            <a:r>
              <a:rPr lang="en-US" altLang="zh-CN" dirty="0"/>
              <a:t>1</a:t>
            </a:r>
            <a:r>
              <a:rPr lang="zh-CN" altLang="en-US" dirty="0"/>
              <a:t>分钟的</a:t>
            </a:r>
            <a:r>
              <a:rPr kumimoji="1" lang="zh-CN" altLang="en-US" dirty="0"/>
              <a:t>连续、高清视频。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业界猜测，其基础模型架构是基于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Latent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Diffusion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，猜测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模型训练需要在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万张 </a:t>
            </a:r>
            <a:r>
              <a:rPr lang="en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Nvidia H100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上训练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个月。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118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今年</a:t>
            </a:r>
            <a:r>
              <a:rPr kumimoji="1" lang="en-US" altLang="zh-CN" dirty="0"/>
              <a:t>3</a:t>
            </a:r>
            <a:r>
              <a:rPr kumimoji="1" lang="zh-CN" altLang="en-US" dirty="0"/>
              <a:t>月，</a:t>
            </a:r>
            <a:r>
              <a:rPr kumimoji="1" lang="en-US" altLang="zh-CN" dirty="0"/>
              <a:t>Meta</a:t>
            </a:r>
            <a:r>
              <a:rPr kumimoji="1" lang="zh-CN" altLang="en-US" dirty="0"/>
              <a:t>公司发布了其新一代大语言模型</a:t>
            </a:r>
            <a:r>
              <a:rPr kumimoji="1" lang="en-US" altLang="zh-CN" dirty="0"/>
              <a:t>Llama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lang="zh-CN" altLang="en-US" dirty="0"/>
              <a:t>其预训练数据增加至</a:t>
            </a:r>
            <a:r>
              <a:rPr lang="en-US" altLang="zh-CN" dirty="0"/>
              <a:t>15</a:t>
            </a:r>
            <a:r>
              <a:rPr lang="zh-CN" altLang="en-US" dirty="0"/>
              <a:t>万亿</a:t>
            </a:r>
            <a:r>
              <a:rPr lang="en" altLang="zh-CN" dirty="0"/>
              <a:t>tokens</a:t>
            </a:r>
            <a:r>
              <a:rPr lang="zh-CN" altLang="en" dirty="0"/>
              <a:t>，</a:t>
            </a:r>
            <a:r>
              <a:rPr lang="zh-CN" altLang="en-US" dirty="0"/>
              <a:t>相当于</a:t>
            </a:r>
            <a:r>
              <a:rPr lang="en-US" altLang="zh-CN" dirty="0"/>
              <a:t>Llamma2</a:t>
            </a:r>
            <a:r>
              <a:rPr lang="zh-CN" altLang="en-US" dirty="0"/>
              <a:t>的</a:t>
            </a:r>
            <a:r>
              <a:rPr lang="en-US" altLang="zh-CN" dirty="0"/>
              <a:t>7</a:t>
            </a:r>
            <a:r>
              <a:rPr lang="zh-CN" altLang="en-US" dirty="0"/>
              <a:t>倍。其上下文窗口扩展到</a:t>
            </a:r>
            <a:r>
              <a:rPr lang="en-US" altLang="zh-CN" dirty="0"/>
              <a:t>8000</a:t>
            </a:r>
            <a:r>
              <a:rPr lang="zh-CN" altLang="en-US" dirty="0"/>
              <a:t>个</a:t>
            </a:r>
            <a:r>
              <a:rPr lang="en" altLang="zh-CN" dirty="0"/>
              <a:t>tokens</a:t>
            </a:r>
            <a:r>
              <a:rPr lang="zh-CN" altLang="en" dirty="0"/>
              <a:t>，</a:t>
            </a:r>
            <a:r>
              <a:rPr lang="zh-CN" altLang="en-US" dirty="0"/>
              <a:t>在处理复杂任务、语言理解和生成等方面较</a:t>
            </a:r>
            <a:r>
              <a:rPr lang="en" altLang="zh-CN" dirty="0"/>
              <a:t>Llama 2</a:t>
            </a:r>
            <a:r>
              <a:rPr lang="zh-CN" altLang="en-US" dirty="0"/>
              <a:t>有显著提升。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728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今年</a:t>
            </a:r>
            <a:r>
              <a:rPr kumimoji="1" lang="en-US" altLang="zh-CN" dirty="0"/>
              <a:t>5</a:t>
            </a:r>
            <a:r>
              <a:rPr kumimoji="1" lang="zh-CN" altLang="en-US" dirty="0"/>
              <a:t>月（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个月前），</a:t>
            </a:r>
            <a:r>
              <a:rPr kumimoji="1" lang="en-US" altLang="zh-CN" dirty="0" err="1"/>
              <a:t>OpenAI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推出</a:t>
            </a:r>
            <a:r>
              <a:rPr lang="zh-CN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新一代多模态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通用</a:t>
            </a:r>
            <a:r>
              <a:rPr lang="zh-CN" altLang="en-US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大模型</a:t>
            </a:r>
            <a:r>
              <a:rPr lang="en" altLang="zh-CN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GPT</a:t>
            </a:r>
            <a:r>
              <a:rPr lang="en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" altLang="zh-CN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4o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，相比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增加了语音模态，实现了端到端语音指令输入和回答，可完成</a:t>
            </a:r>
            <a:r>
              <a:rPr lang="zh-CN" altLang="en-US" dirty="0"/>
              <a:t>与人流程语音交流，在语言、音频和视觉等模态的综合理解与生成方面达到了新的高度。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019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自</a:t>
            </a:r>
            <a:r>
              <a:rPr kumimoji="1" lang="en-US" altLang="zh-CN" dirty="0"/>
              <a:t>ChatGPT</a:t>
            </a:r>
            <a:r>
              <a:rPr kumimoji="1" lang="zh-CN" altLang="en-US" dirty="0"/>
              <a:t>发布以来，大模型的更新迭代也越来越快，已有模型不断进化，新模型不断涌现。</a:t>
            </a:r>
            <a:endParaRPr kumimoji="1" lang="en-US" altLang="zh-CN" dirty="0"/>
          </a:p>
          <a:p>
            <a:r>
              <a:rPr kumimoji="1" lang="zh-CN" altLang="en-US" dirty="0"/>
              <a:t>比如，</a:t>
            </a:r>
            <a:r>
              <a:rPr kumimoji="1" lang="en-US" altLang="zh-CN" dirty="0"/>
              <a:t>Meta</a:t>
            </a:r>
            <a:r>
              <a:rPr kumimoji="1" lang="zh-CN" altLang="en-US" dirty="0"/>
              <a:t>于去年</a:t>
            </a:r>
            <a:r>
              <a:rPr kumimoji="1" lang="en-US" altLang="zh-CN" dirty="0"/>
              <a:t>7</a:t>
            </a:r>
            <a:r>
              <a:rPr kumimoji="1" lang="zh-CN" altLang="en-US" dirty="0"/>
              <a:t>月份发布</a:t>
            </a:r>
            <a:r>
              <a:rPr kumimoji="1" lang="en-US" altLang="zh-CN" dirty="0"/>
              <a:t>Llama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后，在今年</a:t>
            </a:r>
            <a:r>
              <a:rPr kumimoji="1" lang="en-US" altLang="zh-CN" dirty="0"/>
              <a:t>3</a:t>
            </a:r>
            <a:r>
              <a:rPr kumimoji="1" lang="zh-CN" altLang="en-US" dirty="0"/>
              <a:t>月份发布了</a:t>
            </a:r>
            <a:r>
              <a:rPr kumimoji="1" lang="en-US" altLang="zh-CN" dirty="0"/>
              <a:t>Llama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en-US" altLang="zh-CN" dirty="0"/>
              <a:t>Stability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  <a:r>
              <a:rPr kumimoji="1" lang="zh-CN" altLang="en-US" dirty="0"/>
              <a:t>在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年发布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Stable Diffusion 2.0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，今年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月发布了升级模型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Stable Diffusion 3.0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月份在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hugging face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上进行了开源；</a:t>
            </a:r>
            <a:endParaRPr kumimoji="1" lang="en-US" altLang="zh-CN" dirty="0"/>
          </a:p>
          <a:p>
            <a:r>
              <a:rPr kumimoji="1" lang="en-US" altLang="zh-CN" dirty="0" err="1"/>
              <a:t>OpenAI</a:t>
            </a:r>
            <a:r>
              <a:rPr kumimoji="1" lang="zh-CN" altLang="en-US" dirty="0"/>
              <a:t>去年</a:t>
            </a:r>
            <a:r>
              <a:rPr kumimoji="1" lang="en-US" altLang="zh-CN" dirty="0"/>
              <a:t>11</a:t>
            </a:r>
            <a:r>
              <a:rPr kumimoji="1" lang="zh-CN" altLang="en-US" dirty="0"/>
              <a:t>月份发布</a:t>
            </a:r>
            <a:r>
              <a:rPr kumimoji="1" lang="en-US" altLang="zh-CN" dirty="0"/>
              <a:t>GPT-4</a:t>
            </a:r>
            <a:r>
              <a:rPr kumimoji="1" lang="zh-CN" altLang="en-US" dirty="0"/>
              <a:t> </a:t>
            </a:r>
            <a:r>
              <a:rPr kumimoji="1" lang="en-US" altLang="zh-CN" dirty="0"/>
              <a:t>Turbo</a:t>
            </a:r>
            <a:r>
              <a:rPr kumimoji="1" lang="zh-CN" altLang="en-US" dirty="0"/>
              <a:t>，今年</a:t>
            </a:r>
            <a:r>
              <a:rPr kumimoji="1" lang="en-US" altLang="zh-CN" dirty="0"/>
              <a:t>5</a:t>
            </a:r>
            <a:r>
              <a:rPr kumimoji="1" lang="zh-CN" altLang="en-US" dirty="0"/>
              <a:t>月发布了</a:t>
            </a:r>
            <a:r>
              <a:rPr kumimoji="1" lang="en-US" altLang="zh-CN" dirty="0"/>
              <a:t>GPT-4o</a:t>
            </a:r>
            <a:r>
              <a:rPr kumimoji="1" lang="zh-CN" altLang="en-US" dirty="0"/>
              <a:t>，</a:t>
            </a:r>
            <a:r>
              <a:rPr kumimoji="1" lang="en-US" altLang="zh-CN" dirty="0"/>
              <a:t>9</a:t>
            </a:r>
            <a:r>
              <a:rPr kumimoji="1" lang="zh-CN" altLang="en-US" dirty="0"/>
              <a:t>月又发布了</a:t>
            </a:r>
            <a:r>
              <a:rPr kumimoji="1" lang="en-US" altLang="zh-CN" dirty="0" err="1"/>
              <a:t>OpenAI</a:t>
            </a:r>
            <a:r>
              <a:rPr kumimoji="1" lang="zh-CN" altLang="en-US" dirty="0"/>
              <a:t> </a:t>
            </a:r>
            <a:r>
              <a:rPr kumimoji="1" lang="en-US" altLang="zh-CN" dirty="0"/>
              <a:t>o1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485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920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349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897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38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854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382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004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复旦大学就没有雁西湖，雁西湖是北京的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269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432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DAN</a:t>
            </a:r>
            <a:r>
              <a:rPr kumimoji="1" lang="zh-CN" altLang="en-US" dirty="0"/>
              <a:t>越狱攻击通过给</a:t>
            </a:r>
            <a:r>
              <a:rPr kumimoji="1" lang="en-US" altLang="zh-CN" dirty="0"/>
              <a:t>ChatGPT</a:t>
            </a:r>
            <a:r>
              <a:rPr kumimoji="1" lang="zh-CN" altLang="en-US" dirty="0"/>
              <a:t>设定一个解除限制、无所不能的</a:t>
            </a:r>
            <a:r>
              <a:rPr kumimoji="1" lang="en-US" altLang="zh-CN" dirty="0"/>
              <a:t>LLM</a:t>
            </a:r>
            <a:r>
              <a:rPr kumimoji="1" lang="zh-CN" altLang="en-US" dirty="0"/>
              <a:t>的角色设定来越狱大语言模型，以一种逻辑复杂的剧情设定把大模型绕进去。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55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导致半导体设备测量资料、产品良率</a:t>
            </a:r>
            <a:r>
              <a:rPr lang="zh-CN" altLang="en-US" b="1" i="0" u="none" strike="noStrike" dirty="0">
                <a:solidFill>
                  <a:srgbClr val="00997F"/>
                </a:solidFill>
                <a:effectLst/>
                <a:latin typeface="Arial" panose="020B0604020202020204" pitchFamily="34" charset="0"/>
              </a:rPr>
              <a:t>原封不动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传输给了美国公司。实际上，。</a:t>
            </a:r>
            <a:r>
              <a:rPr lang="en-US" altLang="zh-C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3.1%</a:t>
            </a:r>
            <a:r>
              <a:rPr lang="zh-CN" altLang="en-US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CN" b="1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zh-CN" altLang="en-US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使用者在给</a:t>
            </a:r>
            <a:r>
              <a:rPr lang="en-AU" altLang="zh-CN" b="1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zh-CN" altLang="en-US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喂企业数据，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在员工直接发给</a:t>
            </a:r>
            <a:r>
              <a:rPr lang="en-AU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的企业数据中，有</a:t>
            </a:r>
            <a:r>
              <a:rPr lang="en-US" altLang="zh-CN" b="1" i="0" u="none" strike="noStrike" dirty="0">
                <a:solidFill>
                  <a:srgbClr val="00997F"/>
                </a:solidFill>
                <a:effectLst/>
                <a:latin typeface="Arial" panose="020B0604020202020204" pitchFamily="34" charset="0"/>
              </a:rPr>
              <a:t>11%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都是敏感数据。在一周内，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万名员工给</a:t>
            </a:r>
            <a:r>
              <a:rPr lang="en-AU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上传了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199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份机密文件、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173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份客户数据和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159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次源代码。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9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856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659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5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499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22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83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83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730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09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108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8958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909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994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2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HK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4095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922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8922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458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52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人工智能已经进入大模型时代。</a:t>
            </a:r>
            <a:endParaRPr kumimoji="1" lang="en-US" altLang="zh-CN" dirty="0"/>
          </a:p>
          <a:p>
            <a:r>
              <a:rPr kumimoji="1" lang="en-US" altLang="zh-CN" dirty="0"/>
              <a:t>20015</a:t>
            </a:r>
            <a:r>
              <a:rPr kumimoji="1" lang="zh-CN" altLang="en-US" dirty="0"/>
              <a:t>年提出的</a:t>
            </a:r>
            <a:r>
              <a:rPr kumimoji="1" lang="en-US" altLang="zh-CN" dirty="0"/>
              <a:t>ResNet-50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2300</a:t>
            </a:r>
            <a:r>
              <a:rPr kumimoji="1" lang="zh-CN" altLang="en-US" dirty="0"/>
              <a:t>万的参数量，而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年发布的</a:t>
            </a:r>
            <a:r>
              <a:rPr kumimoji="1" lang="en-US" altLang="zh-CN" dirty="0"/>
              <a:t>ChatGPT</a:t>
            </a:r>
            <a:r>
              <a:rPr kumimoji="1" lang="zh-CN" altLang="en-US" dirty="0"/>
              <a:t>的参数量则达到了</a:t>
            </a:r>
            <a:r>
              <a:rPr kumimoji="1" lang="en-US" altLang="zh-CN" dirty="0"/>
              <a:t>1750</a:t>
            </a:r>
            <a:r>
              <a:rPr kumimoji="1" lang="zh-CN" altLang="en-US" dirty="0"/>
              <a:t>亿。</a:t>
            </a:r>
            <a:endParaRPr kumimoji="1" lang="en-US" altLang="zh-CN" dirty="0"/>
          </a:p>
          <a:p>
            <a:r>
              <a:rPr kumimoji="1" lang="zh-CN" altLang="en-US" dirty="0"/>
              <a:t>随后，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</a:t>
            </a:r>
            <a:r>
              <a:rPr kumimoji="1" lang="en-US" altLang="zh-CN" dirty="0"/>
              <a:t>X</a:t>
            </a:r>
            <a:r>
              <a:rPr kumimoji="1" lang="zh-CN" altLang="en-US" dirty="0"/>
              <a:t>公司发布的</a:t>
            </a:r>
            <a:r>
              <a:rPr kumimoji="1" lang="en-US" altLang="zh-CN" dirty="0"/>
              <a:t>Grok1.0</a:t>
            </a:r>
            <a:r>
              <a:rPr kumimoji="1" lang="zh-CN" altLang="en-US" dirty="0"/>
              <a:t>的参数量为</a:t>
            </a:r>
            <a:r>
              <a:rPr kumimoji="1" lang="en-US" altLang="zh-CN" dirty="0"/>
              <a:t>3140</a:t>
            </a:r>
            <a:r>
              <a:rPr kumimoji="1" lang="zh-CN" altLang="en-US" dirty="0"/>
              <a:t>亿，而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</a:t>
            </a:r>
            <a:r>
              <a:rPr kumimoji="1" lang="en-US" altLang="zh-CN" dirty="0" err="1"/>
              <a:t>OpenAI</a:t>
            </a:r>
            <a:r>
              <a:rPr kumimoji="1" lang="zh-CN" altLang="en-US" dirty="0"/>
              <a:t>发布的</a:t>
            </a:r>
            <a:r>
              <a:rPr kumimoji="1" lang="en-US" altLang="zh-CN" dirty="0"/>
              <a:t>GPT-4</a:t>
            </a:r>
            <a:r>
              <a:rPr kumimoji="1" lang="zh-CN" altLang="en-US" dirty="0"/>
              <a:t>，业界猜测其参数量可能达到了</a:t>
            </a:r>
            <a:r>
              <a:rPr kumimoji="1" lang="en-US" altLang="zh-CN" dirty="0"/>
              <a:t>1.8</a:t>
            </a:r>
            <a:r>
              <a:rPr kumimoji="1" lang="zh-CN" altLang="en-US" dirty="0"/>
              <a:t>万亿。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83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现阶段的大模型热潮潮源自</a:t>
            </a:r>
            <a:r>
              <a:rPr kumimoji="1" lang="en-US" altLang="zh-CN" dirty="0"/>
              <a:t>OpenAI2022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11</a:t>
            </a:r>
            <a:r>
              <a:rPr kumimoji="1" lang="zh-CN" altLang="en-US" dirty="0"/>
              <a:t>月发布的</a:t>
            </a:r>
            <a:r>
              <a:rPr kumimoji="1" lang="en-US" altLang="zh-CN" dirty="0"/>
              <a:t>ChatGPT</a:t>
            </a:r>
            <a:r>
              <a:rPr kumimoji="1" lang="zh-CN" altLang="en-US" dirty="0"/>
              <a:t>。</a:t>
            </a:r>
            <a:r>
              <a:rPr kumimoji="1" lang="en-US" altLang="zh-CN" dirty="0"/>
              <a:t>ChatGPT</a:t>
            </a:r>
            <a:r>
              <a:rPr kumimoji="1" lang="zh-CN" altLang="en-US" dirty="0"/>
              <a:t>可以通过多轮对话清楚的理解用户的意图，并高质量的完成多种</a:t>
            </a:r>
            <a:r>
              <a:rPr kumimoji="1" lang="en-US" altLang="zh-CN" dirty="0"/>
              <a:t>NLP</a:t>
            </a:r>
            <a:r>
              <a:rPr kumimoji="1" lang="zh-CN" altLang="en-US" dirty="0"/>
              <a:t>任务，如问答、推理、运算、推导、写作、代码调试等，展现出了一定程度的“智能涌现”。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ChatGPT</a:t>
            </a:r>
            <a:r>
              <a:rPr kumimoji="1" lang="zh-CN" altLang="en-US" dirty="0"/>
              <a:t>基于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模型架构</a:t>
            </a:r>
            <a:r>
              <a:rPr kumimoji="1" lang="zh-CN" altLang="en-US" dirty="0"/>
              <a:t>在大量互联网文本数据上进行了大规模预训训练，并通过有监督微调和</a:t>
            </a:r>
            <a:r>
              <a:rPr kumimoji="1" lang="en-US" altLang="zh-CN" dirty="0"/>
              <a:t>RLHF</a:t>
            </a:r>
            <a:r>
              <a:rPr kumimoji="1" lang="zh-CN" altLang="en-US" dirty="0"/>
              <a:t>进行对齐，以符合人类价值观。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367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118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19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68A4-3023-2045-8E14-7007D1453695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6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578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84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24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04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578B3212-365F-042D-C451-09A33245D6DA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68DBD5D3-9633-27D7-C352-4D6D3948C06C}"/>
              </a:ext>
            </a:extLst>
          </p:cNvPr>
          <p:cNvSpPr/>
          <p:nvPr userDrawn="1"/>
        </p:nvSpPr>
        <p:spPr>
          <a:xfrm>
            <a:off x="2" y="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999096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9982-1BD5-6D4E-A3CA-D8BE4BC8FD4A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39BEB73-2156-BDD5-0FEF-6665B7AB7BE3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7DA009C-4926-9E68-CFD2-D818EA10528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" y="836712"/>
            <a:ext cx="12191999" cy="58428"/>
          </a:xfrm>
          <a:prstGeom prst="rect">
            <a:avLst/>
          </a:prstGeom>
          <a:solidFill>
            <a:srgbClr val="D1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endParaRPr kumimoji="1" lang="zh-CN" altLang="en-US" sz="3200" b="1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93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794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86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0020-289C-B745-BFCF-4C350B75B66E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59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902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4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796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image1.png" descr="http://upload.wikimedia.org/wikipedia/en/a/a6/Fudan_University.png">
            <a:extLst>
              <a:ext uri="{FF2B5EF4-FFF2-40B4-BE49-F238E27FC236}">
                <a16:creationId xmlns:a16="http://schemas.microsoft.com/office/drawing/2014/main" id="{483F2725-9E64-02D8-7687-133824AFB14B}"/>
              </a:ext>
            </a:extLst>
          </p:cNvPr>
          <p:cNvPicPr>
            <a:picLocks/>
          </p:cNvPicPr>
          <p:nvPr userDrawn="1"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11334632" y="6347826"/>
            <a:ext cx="450000" cy="4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5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tiff"/><Relationship Id="rId3" Type="http://schemas.openxmlformats.org/officeDocument/2006/relationships/image" Target="../media/image77.tiff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gi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3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ooks.openta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ust-ml.github.io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118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5" Type="http://schemas.openxmlformats.org/officeDocument/2006/relationships/image" Target="../media/image640.png"/><Relationship Id="rId10" Type="http://schemas.openxmlformats.org/officeDocument/2006/relationships/image" Target="../media/image690.png"/><Relationship Id="rId4" Type="http://schemas.openxmlformats.org/officeDocument/2006/relationships/image" Target="../media/image630.png"/><Relationship Id="rId9" Type="http://schemas.openxmlformats.org/officeDocument/2006/relationships/image" Target="../media/image6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7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ai4 | The Reality Check">
            <a:extLst>
              <a:ext uri="{FF2B5EF4-FFF2-40B4-BE49-F238E27FC236}">
                <a16:creationId xmlns:a16="http://schemas.microsoft.com/office/drawing/2014/main" id="{A342C44C-280B-61D1-571B-256BCDA6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053" y="2298892"/>
            <a:ext cx="3429311" cy="307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16">
            <a:extLst>
              <a:ext uri="{FF2B5EF4-FFF2-40B4-BE49-F238E27FC236}">
                <a16:creationId xmlns:a16="http://schemas.microsoft.com/office/drawing/2014/main" id="{F11D765C-26A5-D060-42D4-EE3074DCA4F3}"/>
              </a:ext>
            </a:extLst>
          </p:cNvPr>
          <p:cNvSpPr/>
          <p:nvPr/>
        </p:nvSpPr>
        <p:spPr>
          <a:xfrm>
            <a:off x="3867305" y="2586924"/>
            <a:ext cx="8324695" cy="1851519"/>
          </a:xfrm>
          <a:prstGeom prst="rect">
            <a:avLst/>
          </a:prstGeom>
          <a:solidFill>
            <a:srgbClr val="000000">
              <a:alpha val="675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highlight>
                <a:srgbClr val="808080"/>
              </a:highlight>
            </a:endParaRPr>
          </a:p>
        </p:txBody>
      </p:sp>
      <p:sp>
        <p:nvSpPr>
          <p:cNvPr id="9" name="Shape 117">
            <a:extLst>
              <a:ext uri="{FF2B5EF4-FFF2-40B4-BE49-F238E27FC236}">
                <a16:creationId xmlns:a16="http://schemas.microsoft.com/office/drawing/2014/main" id="{14F136D9-058B-5BDA-1989-8BB4D7352E81}"/>
              </a:ext>
            </a:extLst>
          </p:cNvPr>
          <p:cNvSpPr txBox="1">
            <a:spLocks/>
          </p:cNvSpPr>
          <p:nvPr/>
        </p:nvSpPr>
        <p:spPr>
          <a:xfrm>
            <a:off x="4748100" y="2807119"/>
            <a:ext cx="6264696" cy="1411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30936">
              <a:lnSpc>
                <a:spcPct val="110000"/>
              </a:lnSpc>
              <a:defRPr sz="33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人工智能：数据与模型安全</a:t>
            </a:r>
            <a:endParaRPr lang="ja-JP" altLang="en-US" sz="36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" name="Shape 115">
            <a:extLst>
              <a:ext uri="{FF2B5EF4-FFF2-40B4-BE49-F238E27FC236}">
                <a16:creationId xmlns:a16="http://schemas.microsoft.com/office/drawing/2014/main" id="{0D906EE1-309D-0926-3E30-9FF4DB500B2F}"/>
              </a:ext>
            </a:extLst>
          </p:cNvPr>
          <p:cNvSpPr/>
          <p:nvPr/>
        </p:nvSpPr>
        <p:spPr>
          <a:xfrm>
            <a:off x="3867304" y="4481264"/>
            <a:ext cx="8323089" cy="821917"/>
          </a:xfrm>
          <a:prstGeom prst="rect">
            <a:avLst/>
          </a:prstGeom>
          <a:solidFill>
            <a:srgbClr val="C00000">
              <a:alpha val="795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lang="en-HK" dirty="0"/>
          </a:p>
        </p:txBody>
      </p:sp>
      <p:sp>
        <p:nvSpPr>
          <p:cNvPr id="12" name="Shape 118">
            <a:extLst>
              <a:ext uri="{FF2B5EF4-FFF2-40B4-BE49-F238E27FC236}">
                <a16:creationId xmlns:a16="http://schemas.microsoft.com/office/drawing/2014/main" id="{D80A31B0-C1F3-DF70-D138-5BCBE3449EB1}"/>
              </a:ext>
            </a:extLst>
          </p:cNvPr>
          <p:cNvSpPr txBox="1">
            <a:spLocks/>
          </p:cNvSpPr>
          <p:nvPr/>
        </p:nvSpPr>
        <p:spPr>
          <a:xfrm>
            <a:off x="4772562" y="4493419"/>
            <a:ext cx="6265611" cy="80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algn="l" defTabSz="621791">
              <a:lnSpc>
                <a:spcPct val="81000"/>
              </a:lnSpc>
              <a:spcBef>
                <a:spcPts val="600"/>
              </a:spcBef>
              <a:defRPr sz="163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姜育刚，马兴军，吴祖煊</a:t>
            </a:r>
            <a:endParaRPr lang="ja-JP" altLang="en-US" sz="2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21239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72723-2AC1-0053-2D8B-8A5961C79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867394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为什么学习安全可信人工智能？</a:t>
            </a:r>
          </a:p>
        </p:txBody>
      </p:sp>
      <p:sp>
        <p:nvSpPr>
          <p:cNvPr id="3" name="矩形 34">
            <a:extLst>
              <a:ext uri="{FF2B5EF4-FFF2-40B4-BE49-F238E27FC236}">
                <a16:creationId xmlns:a16="http://schemas.microsoft.com/office/drawing/2014/main" id="{C699B956-D54E-946C-C36D-B532EEAA47BC}"/>
              </a:ext>
            </a:extLst>
          </p:cNvPr>
          <p:cNvSpPr/>
          <p:nvPr/>
        </p:nvSpPr>
        <p:spPr>
          <a:xfrm>
            <a:off x="1415482" y="1223260"/>
            <a:ext cx="7920881" cy="4505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各国政府相继发布政策，发展安全可信人工智能</a:t>
            </a:r>
          </a:p>
        </p:txBody>
      </p:sp>
      <p:cxnSp>
        <p:nvCxnSpPr>
          <p:cNvPr id="5" name="Straight Arrow Connector 12">
            <a:extLst>
              <a:ext uri="{FF2B5EF4-FFF2-40B4-BE49-F238E27FC236}">
                <a16:creationId xmlns:a16="http://schemas.microsoft.com/office/drawing/2014/main" id="{7351DCE5-056A-99A1-0678-D1ACC537CFC4}"/>
              </a:ext>
            </a:extLst>
          </p:cNvPr>
          <p:cNvCxnSpPr>
            <a:cxnSpLocks/>
          </p:cNvCxnSpPr>
          <p:nvPr/>
        </p:nvCxnSpPr>
        <p:spPr>
          <a:xfrm flipV="1">
            <a:off x="1631505" y="4037216"/>
            <a:ext cx="9505057" cy="875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31">
            <a:extLst>
              <a:ext uri="{FF2B5EF4-FFF2-40B4-BE49-F238E27FC236}">
                <a16:creationId xmlns:a16="http://schemas.microsoft.com/office/drawing/2014/main" id="{5E11E6A1-A34B-C5DB-9F44-365B97323437}"/>
              </a:ext>
            </a:extLst>
          </p:cNvPr>
          <p:cNvSpPr/>
          <p:nvPr/>
        </p:nvSpPr>
        <p:spPr>
          <a:xfrm>
            <a:off x="2373896" y="3940412"/>
            <a:ext cx="216000" cy="216000"/>
          </a:xfrm>
          <a:prstGeom prst="ellipse">
            <a:avLst/>
          </a:prstGeom>
          <a:solidFill>
            <a:srgbClr val="E7E0EC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ounded Rectangle 33">
            <a:extLst>
              <a:ext uri="{FF2B5EF4-FFF2-40B4-BE49-F238E27FC236}">
                <a16:creationId xmlns:a16="http://schemas.microsoft.com/office/drawing/2014/main" id="{3DF2C78B-281F-E3AF-C183-65942B1C5B61}"/>
              </a:ext>
            </a:extLst>
          </p:cNvPr>
          <p:cNvSpPr/>
          <p:nvPr/>
        </p:nvSpPr>
        <p:spPr>
          <a:xfrm>
            <a:off x="1415481" y="1994559"/>
            <a:ext cx="2952328" cy="1459039"/>
          </a:xfrm>
          <a:prstGeom prst="roundRect">
            <a:avLst/>
          </a:prstGeom>
          <a:solidFill>
            <a:srgbClr val="C00000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39">
            <a:extLst>
              <a:ext uri="{FF2B5EF4-FFF2-40B4-BE49-F238E27FC236}">
                <a16:creationId xmlns:a16="http://schemas.microsoft.com/office/drawing/2014/main" id="{50B52732-5F93-DC72-8430-ADF113F378A3}"/>
              </a:ext>
            </a:extLst>
          </p:cNvPr>
          <p:cNvSpPr txBox="1"/>
          <p:nvPr/>
        </p:nvSpPr>
        <p:spPr>
          <a:xfrm>
            <a:off x="1394859" y="2144845"/>
            <a:ext cx="2993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AU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美国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国防部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DARPA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情报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总局办公室下属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IARPA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组织先后发起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防御对抗和后门攻击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鲁棒人工智能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专项</a:t>
            </a:r>
            <a:endParaRPr 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ounded Rectangle 40">
            <a:extLst>
              <a:ext uri="{FF2B5EF4-FFF2-40B4-BE49-F238E27FC236}">
                <a16:creationId xmlns:a16="http://schemas.microsoft.com/office/drawing/2014/main" id="{80EC4315-6722-4DAD-271C-51CAB9805D5A}"/>
              </a:ext>
            </a:extLst>
          </p:cNvPr>
          <p:cNvSpPr/>
          <p:nvPr/>
        </p:nvSpPr>
        <p:spPr>
          <a:xfrm>
            <a:off x="1649554" y="4586023"/>
            <a:ext cx="3078294" cy="1385863"/>
          </a:xfrm>
          <a:prstGeom prst="roundRect">
            <a:avLst/>
          </a:prstGeom>
          <a:solidFill>
            <a:srgbClr val="C00000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E4DC2131-8EF7-A5AB-C967-4D865659A4EF}"/>
              </a:ext>
            </a:extLst>
          </p:cNvPr>
          <p:cNvSpPr txBox="1"/>
          <p:nvPr/>
        </p:nvSpPr>
        <p:spPr>
          <a:xfrm>
            <a:off x="1714013" y="4658855"/>
            <a:ext cx="3144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法国经济和财政部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与全球行业巨头签署了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工业人工智能宣言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，指出发展“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鲁棒、可解释和可证明的人工智能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”。</a:t>
            </a:r>
            <a:endParaRPr 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ounded Rectangle 42">
            <a:extLst>
              <a:ext uri="{FF2B5EF4-FFF2-40B4-BE49-F238E27FC236}">
                <a16:creationId xmlns:a16="http://schemas.microsoft.com/office/drawing/2014/main" id="{5BDBDC9F-AE01-6A47-CB24-24012224D3C8}"/>
              </a:ext>
            </a:extLst>
          </p:cNvPr>
          <p:cNvSpPr/>
          <p:nvPr/>
        </p:nvSpPr>
        <p:spPr>
          <a:xfrm>
            <a:off x="4514977" y="1988840"/>
            <a:ext cx="2952319" cy="1459040"/>
          </a:xfrm>
          <a:prstGeom prst="roundRect">
            <a:avLst/>
          </a:prstGeom>
          <a:solidFill>
            <a:srgbClr val="C00000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8C286078-12B4-5810-1CA6-B1E53318BEDB}"/>
              </a:ext>
            </a:extLst>
          </p:cNvPr>
          <p:cNvSpPr txBox="1"/>
          <p:nvPr/>
        </p:nvSpPr>
        <p:spPr>
          <a:xfrm>
            <a:off x="4621884" y="2137241"/>
            <a:ext cx="2738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美国</a:t>
            </a:r>
            <a:r>
              <a:rPr lang="en-US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发布新版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国家人工智能研究与发展战略规划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 强调要创建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鲁棒安全</a:t>
            </a:r>
            <a:r>
              <a:rPr lang="en-AU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系统。</a:t>
            </a:r>
            <a:endParaRPr 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Rounded Rectangle 44">
            <a:extLst>
              <a:ext uri="{FF2B5EF4-FFF2-40B4-BE49-F238E27FC236}">
                <a16:creationId xmlns:a16="http://schemas.microsoft.com/office/drawing/2014/main" id="{AB3FA6D1-151A-DF1D-2AE0-C1462F3E8D56}"/>
              </a:ext>
            </a:extLst>
          </p:cNvPr>
          <p:cNvSpPr/>
          <p:nvPr/>
        </p:nvSpPr>
        <p:spPr>
          <a:xfrm>
            <a:off x="7945039" y="4586022"/>
            <a:ext cx="2335250" cy="1344344"/>
          </a:xfrm>
          <a:prstGeom prst="roundRect">
            <a:avLst/>
          </a:prstGeom>
          <a:solidFill>
            <a:srgbClr val="C00000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Straight Connector 51">
            <a:extLst>
              <a:ext uri="{FF2B5EF4-FFF2-40B4-BE49-F238E27FC236}">
                <a16:creationId xmlns:a16="http://schemas.microsoft.com/office/drawing/2014/main" id="{18D9D9A3-482B-2437-F4E7-245D7A09528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479557" y="3479896"/>
            <a:ext cx="2341" cy="46051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52">
            <a:extLst>
              <a:ext uri="{FF2B5EF4-FFF2-40B4-BE49-F238E27FC236}">
                <a16:creationId xmlns:a16="http://schemas.microsoft.com/office/drawing/2014/main" id="{12E010C4-7607-4115-B22F-FC95D1DEF5C9}"/>
              </a:ext>
            </a:extLst>
          </p:cNvPr>
          <p:cNvSpPr/>
          <p:nvPr/>
        </p:nvSpPr>
        <p:spPr>
          <a:xfrm>
            <a:off x="3071688" y="3948091"/>
            <a:ext cx="216000" cy="216000"/>
          </a:xfrm>
          <a:prstGeom prst="ellipse">
            <a:avLst/>
          </a:prstGeom>
          <a:solidFill>
            <a:srgbClr val="E7E0EC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Straight Connector 53">
            <a:extLst>
              <a:ext uri="{FF2B5EF4-FFF2-40B4-BE49-F238E27FC236}">
                <a16:creationId xmlns:a16="http://schemas.microsoft.com/office/drawing/2014/main" id="{F646AA0A-270D-DE05-3D1C-DEA7C112EBBC}"/>
              </a:ext>
            </a:extLst>
          </p:cNvPr>
          <p:cNvCxnSpPr>
            <a:cxnSpLocks/>
            <a:stCxn id="19" idx="4"/>
            <a:endCxn id="10" idx="0"/>
          </p:cNvCxnSpPr>
          <p:nvPr/>
        </p:nvCxnSpPr>
        <p:spPr>
          <a:xfrm>
            <a:off x="3179690" y="4164091"/>
            <a:ext cx="9013" cy="42193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59">
            <a:extLst>
              <a:ext uri="{FF2B5EF4-FFF2-40B4-BE49-F238E27FC236}">
                <a16:creationId xmlns:a16="http://schemas.microsoft.com/office/drawing/2014/main" id="{EE3DA526-01B4-F8F3-D504-13634306AF5C}"/>
              </a:ext>
            </a:extLst>
          </p:cNvPr>
          <p:cNvSpPr/>
          <p:nvPr/>
        </p:nvSpPr>
        <p:spPr>
          <a:xfrm>
            <a:off x="9000635" y="3917230"/>
            <a:ext cx="216000" cy="216000"/>
          </a:xfrm>
          <a:prstGeom prst="ellipse">
            <a:avLst/>
          </a:prstGeom>
          <a:solidFill>
            <a:srgbClr val="E7E0EC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2" name="Straight Connector 60">
            <a:extLst>
              <a:ext uri="{FF2B5EF4-FFF2-40B4-BE49-F238E27FC236}">
                <a16:creationId xmlns:a16="http://schemas.microsoft.com/office/drawing/2014/main" id="{D277B6C9-BAB7-5EB0-AE91-85B3681951F8}"/>
              </a:ext>
            </a:extLst>
          </p:cNvPr>
          <p:cNvCxnSpPr>
            <a:cxnSpLocks/>
            <a:stCxn id="21" idx="4"/>
            <a:endCxn id="16" idx="0"/>
          </p:cNvCxnSpPr>
          <p:nvPr/>
        </p:nvCxnSpPr>
        <p:spPr>
          <a:xfrm>
            <a:off x="9108637" y="4133230"/>
            <a:ext cx="4029" cy="452792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67">
            <a:extLst>
              <a:ext uri="{FF2B5EF4-FFF2-40B4-BE49-F238E27FC236}">
                <a16:creationId xmlns:a16="http://schemas.microsoft.com/office/drawing/2014/main" id="{4982257C-99BA-D84C-59BE-8A4CA44A4A5B}"/>
              </a:ext>
            </a:extLst>
          </p:cNvPr>
          <p:cNvSpPr/>
          <p:nvPr/>
        </p:nvSpPr>
        <p:spPr>
          <a:xfrm>
            <a:off x="5583224" y="3948091"/>
            <a:ext cx="216000" cy="216000"/>
          </a:xfrm>
          <a:prstGeom prst="ellipse">
            <a:avLst/>
          </a:prstGeom>
          <a:solidFill>
            <a:srgbClr val="E7E0EC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Straight Connector 68">
            <a:extLst>
              <a:ext uri="{FF2B5EF4-FFF2-40B4-BE49-F238E27FC236}">
                <a16:creationId xmlns:a16="http://schemas.microsoft.com/office/drawing/2014/main" id="{7C8AFF00-2CA1-C051-E56E-826DC7A7B8AB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5691224" y="3566726"/>
            <a:ext cx="0" cy="381367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77">
            <a:extLst>
              <a:ext uri="{FF2B5EF4-FFF2-40B4-BE49-F238E27FC236}">
                <a16:creationId xmlns:a16="http://schemas.microsoft.com/office/drawing/2014/main" id="{C9E10818-19B7-1BD1-0507-831394E24D2A}"/>
              </a:ext>
            </a:extLst>
          </p:cNvPr>
          <p:cNvSpPr txBox="1"/>
          <p:nvPr/>
        </p:nvSpPr>
        <p:spPr>
          <a:xfrm>
            <a:off x="2135562" y="408196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26" name="TextBox 78">
            <a:extLst>
              <a:ext uri="{FF2B5EF4-FFF2-40B4-BE49-F238E27FC236}">
                <a16:creationId xmlns:a16="http://schemas.microsoft.com/office/drawing/2014/main" id="{ADCDF2A0-A36E-F756-272B-4B1A0F267D0A}"/>
              </a:ext>
            </a:extLst>
          </p:cNvPr>
          <p:cNvSpPr txBox="1"/>
          <p:nvPr/>
        </p:nvSpPr>
        <p:spPr>
          <a:xfrm>
            <a:off x="2850971" y="35667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27" name="TextBox 79">
            <a:extLst>
              <a:ext uri="{FF2B5EF4-FFF2-40B4-BE49-F238E27FC236}">
                <a16:creationId xmlns:a16="http://schemas.microsoft.com/office/drawing/2014/main" id="{D5B44F70-CAE1-B9E4-0ACC-0A7E55D15BC6}"/>
              </a:ext>
            </a:extLst>
          </p:cNvPr>
          <p:cNvSpPr txBox="1"/>
          <p:nvPr/>
        </p:nvSpPr>
        <p:spPr>
          <a:xfrm>
            <a:off x="5037495" y="41380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28" name="TextBox 80">
            <a:extLst>
              <a:ext uri="{FF2B5EF4-FFF2-40B4-BE49-F238E27FC236}">
                <a16:creationId xmlns:a16="http://schemas.microsoft.com/office/drawing/2014/main" id="{3E4F19FC-A87D-E3DD-5CD1-126BAD4BD705}"/>
              </a:ext>
            </a:extLst>
          </p:cNvPr>
          <p:cNvSpPr txBox="1"/>
          <p:nvPr/>
        </p:nvSpPr>
        <p:spPr>
          <a:xfrm>
            <a:off x="8740339" y="359315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</a:t>
            </a:r>
            <a:endParaRPr lang="en-US" dirty="0"/>
          </a:p>
        </p:txBody>
      </p:sp>
      <p:sp>
        <p:nvSpPr>
          <p:cNvPr id="29" name="Rounded Rectangle 24">
            <a:extLst>
              <a:ext uri="{FF2B5EF4-FFF2-40B4-BE49-F238E27FC236}">
                <a16:creationId xmlns:a16="http://schemas.microsoft.com/office/drawing/2014/main" id="{8DEA8E78-500F-7B69-A2B1-34EB48A39162}"/>
              </a:ext>
            </a:extLst>
          </p:cNvPr>
          <p:cNvSpPr/>
          <p:nvPr/>
        </p:nvSpPr>
        <p:spPr>
          <a:xfrm>
            <a:off x="8400263" y="1988842"/>
            <a:ext cx="2592283" cy="1387739"/>
          </a:xfrm>
          <a:prstGeom prst="roundRect">
            <a:avLst/>
          </a:prstGeom>
          <a:solidFill>
            <a:srgbClr val="C00000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3D4D6093-72C9-1E8F-7724-9EC1317CFB38}"/>
              </a:ext>
            </a:extLst>
          </p:cNvPr>
          <p:cNvSpPr txBox="1"/>
          <p:nvPr/>
        </p:nvSpPr>
        <p:spPr>
          <a:xfrm>
            <a:off x="8003547" y="4677898"/>
            <a:ext cx="2343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澳大利亚</a:t>
            </a:r>
            <a:r>
              <a:rPr lang="en-US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发布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人工智能行动计划 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，发展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鲁棒、可信和负责任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的人工智能。</a:t>
            </a:r>
            <a:endParaRPr 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Oval 26">
            <a:extLst>
              <a:ext uri="{FF2B5EF4-FFF2-40B4-BE49-F238E27FC236}">
                <a16:creationId xmlns:a16="http://schemas.microsoft.com/office/drawing/2014/main" id="{9A558C72-F473-FF46-355F-35D410B1E775}"/>
              </a:ext>
            </a:extLst>
          </p:cNvPr>
          <p:cNvSpPr/>
          <p:nvPr/>
        </p:nvSpPr>
        <p:spPr>
          <a:xfrm>
            <a:off x="10217013" y="3936056"/>
            <a:ext cx="216000" cy="216000"/>
          </a:xfrm>
          <a:prstGeom prst="ellipse">
            <a:avLst/>
          </a:prstGeom>
          <a:solidFill>
            <a:srgbClr val="E7E0EC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301163FA-1E71-5FB7-8011-1E63A74EC1E9}"/>
              </a:ext>
            </a:extLst>
          </p:cNvPr>
          <p:cNvSpPr txBox="1"/>
          <p:nvPr/>
        </p:nvSpPr>
        <p:spPr>
          <a:xfrm>
            <a:off x="9995866" y="410588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</a:t>
            </a:r>
            <a:endParaRPr lang="en-US" dirty="0"/>
          </a:p>
        </p:txBody>
      </p:sp>
      <p:cxnSp>
        <p:nvCxnSpPr>
          <p:cNvPr id="33" name="Straight Connector 28">
            <a:extLst>
              <a:ext uri="{FF2B5EF4-FFF2-40B4-BE49-F238E27FC236}">
                <a16:creationId xmlns:a16="http://schemas.microsoft.com/office/drawing/2014/main" id="{F8419742-7ACC-0512-118F-5FF74231D621}"/>
              </a:ext>
            </a:extLst>
          </p:cNvPr>
          <p:cNvCxnSpPr>
            <a:cxnSpLocks/>
          </p:cNvCxnSpPr>
          <p:nvPr/>
        </p:nvCxnSpPr>
        <p:spPr>
          <a:xfrm>
            <a:off x="10322237" y="3453598"/>
            <a:ext cx="1" cy="484353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2">
            <a:extLst>
              <a:ext uri="{FF2B5EF4-FFF2-40B4-BE49-F238E27FC236}">
                <a16:creationId xmlns:a16="http://schemas.microsoft.com/office/drawing/2014/main" id="{7E14911C-61FF-4E6E-3C7E-934F7516BF55}"/>
              </a:ext>
            </a:extLst>
          </p:cNvPr>
          <p:cNvSpPr/>
          <p:nvPr/>
        </p:nvSpPr>
        <p:spPr>
          <a:xfrm>
            <a:off x="4979865" y="4545656"/>
            <a:ext cx="2844319" cy="1426226"/>
          </a:xfrm>
          <a:prstGeom prst="roundRect">
            <a:avLst/>
          </a:prstGeom>
          <a:solidFill>
            <a:srgbClr val="C00000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9A9630-F3DB-54BB-EE2D-1BDD49876FF2}"/>
              </a:ext>
            </a:extLst>
          </p:cNvPr>
          <p:cNvSpPr txBox="1"/>
          <p:nvPr/>
        </p:nvSpPr>
        <p:spPr>
          <a:xfrm>
            <a:off x="5040294" y="4658855"/>
            <a:ext cx="2783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德国发布新版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德国联邦政府人工智能战略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明确大力发展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“安全、可信人工智能”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691FDC3-92CB-36BA-87B8-280F64166CDF}"/>
              </a:ext>
            </a:extLst>
          </p:cNvPr>
          <p:cNvSpPr/>
          <p:nvPr/>
        </p:nvSpPr>
        <p:spPr>
          <a:xfrm>
            <a:off x="6384056" y="3906131"/>
            <a:ext cx="216000" cy="216000"/>
          </a:xfrm>
          <a:prstGeom prst="ellipse">
            <a:avLst/>
          </a:prstGeom>
          <a:solidFill>
            <a:srgbClr val="E7E0EC"/>
          </a:solidFill>
          <a:ln w="28575" cmpd="sng"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147E1A-0BC9-8BE1-6710-A9430206CE0A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6492056" y="4122133"/>
            <a:ext cx="0" cy="418493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2A75F8-353B-A30F-9F60-F6E03A644838}"/>
              </a:ext>
            </a:extLst>
          </p:cNvPr>
          <p:cNvSpPr txBox="1"/>
          <p:nvPr/>
        </p:nvSpPr>
        <p:spPr>
          <a:xfrm>
            <a:off x="6163339" y="358767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2020</a:t>
            </a:r>
            <a:endParaRPr lang="en-US" dirty="0"/>
          </a:p>
        </p:txBody>
      </p:sp>
      <p:sp>
        <p:nvSpPr>
          <p:cNvPr id="39" name="TextBox 45">
            <a:extLst>
              <a:ext uri="{FF2B5EF4-FFF2-40B4-BE49-F238E27FC236}">
                <a16:creationId xmlns:a16="http://schemas.microsoft.com/office/drawing/2014/main" id="{BF2F851D-6BBA-E419-C36C-99801A64EC50}"/>
              </a:ext>
            </a:extLst>
          </p:cNvPr>
          <p:cNvSpPr txBox="1"/>
          <p:nvPr/>
        </p:nvSpPr>
        <p:spPr>
          <a:xfrm>
            <a:off x="8400263" y="2090374"/>
            <a:ext cx="2592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英国发布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国防人工智能战略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提出安全、鲁棒、高效的在国防领域逐步使用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技术。</a:t>
            </a:r>
            <a:endParaRPr 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5973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72723-2AC1-0053-2D8B-8A5961C79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为什么学习安全可信人工智能</a:t>
            </a:r>
          </a:p>
        </p:txBody>
      </p:sp>
      <p:sp>
        <p:nvSpPr>
          <p:cNvPr id="3" name="Shape 166">
            <a:extLst>
              <a:ext uri="{FF2B5EF4-FFF2-40B4-BE49-F238E27FC236}">
                <a16:creationId xmlns:a16="http://schemas.microsoft.com/office/drawing/2014/main" id="{37915FD0-CC5E-DFE7-BCC0-18F685AD02A4}"/>
              </a:ext>
            </a:extLst>
          </p:cNvPr>
          <p:cNvSpPr/>
          <p:nvPr/>
        </p:nvSpPr>
        <p:spPr>
          <a:xfrm>
            <a:off x="807736" y="1068532"/>
            <a:ext cx="10374470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  <a:defRPr sz="21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zh-CN" altLang="en-US" sz="2100" dirty="0"/>
          </a:p>
        </p:txBody>
      </p:sp>
      <p:sp>
        <p:nvSpPr>
          <p:cNvPr id="4" name="矩形 34">
            <a:extLst>
              <a:ext uri="{FF2B5EF4-FFF2-40B4-BE49-F238E27FC236}">
                <a16:creationId xmlns:a16="http://schemas.microsoft.com/office/drawing/2014/main" id="{F2E48F76-5A15-2111-21D0-96B876F78290}"/>
              </a:ext>
            </a:extLst>
          </p:cNvPr>
          <p:cNvSpPr/>
          <p:nvPr/>
        </p:nvSpPr>
        <p:spPr>
          <a:xfrm>
            <a:off x="7752184" y="1844824"/>
            <a:ext cx="4104456" cy="29523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人工智能在混合战争中的鲁棒性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年，美英德等</a:t>
            </a:r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个国家的</a:t>
            </a:r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个国防单位联合发表论文，强调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鲁棒人工智能对未来混合作战的重要性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AD7995-2825-9DA9-4A9A-650FF187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6" y="1052736"/>
            <a:ext cx="736261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5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CD234-1A40-B94A-1442-1A9BA2DB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zh-CN" altLang="en-US" dirty="0"/>
              <a:t>为什么学习安全可信人工智能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514DA-6908-5D00-5634-6DD6F6A4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72971"/>
          </a:xfrm>
        </p:spPr>
        <p:txBody>
          <a:bodyPr>
            <a:normAutofit/>
          </a:bodyPr>
          <a:lstStyle/>
          <a:p>
            <a:r>
              <a:rPr kumimoji="1" lang="zh-CN" altLang="en-US" sz="2600" dirty="0"/>
              <a:t>在我国，发展安全、可靠、可控的</a:t>
            </a:r>
            <a:r>
              <a:rPr kumimoji="1" lang="en-US" altLang="zh-CN" sz="2600" dirty="0"/>
              <a:t>AI</a:t>
            </a:r>
            <a:r>
              <a:rPr kumimoji="1" lang="zh-CN" altLang="en-US" sz="2600" dirty="0"/>
              <a:t>已经上升为国家战略</a:t>
            </a:r>
            <a:endParaRPr kumimoji="1" lang="en-US" altLang="zh-CN" sz="2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0CBBFA-1FAA-735D-5DB8-08096340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132856"/>
            <a:ext cx="6841653" cy="3664792"/>
          </a:xfrm>
          <a:prstGeom prst="rect">
            <a:avLst/>
          </a:prstGeom>
        </p:spPr>
      </p:pic>
      <p:sp>
        <p:nvSpPr>
          <p:cNvPr id="7" name="TextBox 81">
            <a:extLst>
              <a:ext uri="{FF2B5EF4-FFF2-40B4-BE49-F238E27FC236}">
                <a16:creationId xmlns:a16="http://schemas.microsoft.com/office/drawing/2014/main" id="{6B71936E-71E0-C324-C4D0-FDF7819C10AE}"/>
              </a:ext>
            </a:extLst>
          </p:cNvPr>
          <p:cNvSpPr txBox="1"/>
          <p:nvPr/>
        </p:nvSpPr>
        <p:spPr>
          <a:xfrm>
            <a:off x="7393037" y="3284984"/>
            <a:ext cx="4392488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月，国家发布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新一代人工智能发展规划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年，启动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科技创新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2030—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新一代人工智能重大项目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86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CD234-1A40-B94A-1442-1A9BA2DB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zh-CN" altLang="en-US" dirty="0"/>
              <a:t>为什么学习安全可信人工智能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514DA-6908-5D00-5634-6DD6F6A4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72971"/>
          </a:xfrm>
        </p:spPr>
        <p:txBody>
          <a:bodyPr>
            <a:normAutofit/>
          </a:bodyPr>
          <a:lstStyle/>
          <a:p>
            <a:r>
              <a:rPr kumimoji="1" lang="zh-CN" altLang="en-US" sz="2600" dirty="0"/>
              <a:t>党和国家高度关注</a:t>
            </a:r>
            <a:r>
              <a:rPr kumimoji="1" lang="en-US" altLang="zh-CN" sz="2600" dirty="0"/>
              <a:t>AI</a:t>
            </a:r>
            <a:r>
              <a:rPr kumimoji="1" lang="zh-CN" altLang="en-US" sz="2600" dirty="0"/>
              <a:t>领域的安全可靠可控发展</a:t>
            </a:r>
            <a:endParaRPr kumimoji="1" lang="en-US" altLang="zh-CN" sz="2600" dirty="0"/>
          </a:p>
        </p:txBody>
      </p:sp>
      <p:sp>
        <p:nvSpPr>
          <p:cNvPr id="4" name="Rectangle 74">
            <a:extLst>
              <a:ext uri="{FF2B5EF4-FFF2-40B4-BE49-F238E27FC236}">
                <a16:creationId xmlns:a16="http://schemas.microsoft.com/office/drawing/2014/main" id="{82526931-99FA-ACB1-98B2-FC6CCB01C8CA}"/>
              </a:ext>
            </a:extLst>
          </p:cNvPr>
          <p:cNvSpPr/>
          <p:nvPr/>
        </p:nvSpPr>
        <p:spPr>
          <a:xfrm>
            <a:off x="4238863" y="1838492"/>
            <a:ext cx="698477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习总书记在十九届中央政治局集体学习</a:t>
            </a:r>
            <a:r>
              <a:rPr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时指出：要加强人工智能发展的</a:t>
            </a:r>
            <a:r>
              <a:rPr lang="zh-CN" altLang="en-US" sz="2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潜在风险研判和防范</a:t>
            </a:r>
            <a:r>
              <a:rPr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，确保人工智能</a:t>
            </a:r>
            <a:r>
              <a:rPr lang="zh-CN" altLang="en-US" sz="2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安全、可靠、可控</a:t>
            </a:r>
            <a:r>
              <a:rPr lang="zh-CN" altLang="en-US" sz="2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整合多学科力量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，建立健全保障人工智能健康发展的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法律法规、制度体系、伦理道德</a:t>
            </a: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4E2AEBBD-CA95-7831-99B6-27936A3A4376}"/>
              </a:ext>
            </a:extLst>
          </p:cNvPr>
          <p:cNvSpPr txBox="1"/>
          <p:nvPr/>
        </p:nvSpPr>
        <p:spPr>
          <a:xfrm>
            <a:off x="1199456" y="4293096"/>
            <a:ext cx="10059697" cy="1692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Clr>
                <a:srgbClr val="204A8D"/>
              </a:buClr>
              <a:buSzPct val="80000"/>
            </a:pP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习总书记在</a:t>
            </a:r>
            <a:r>
              <a:rPr lang="en-US" altLang="zh-CN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G20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特别峰会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上的重要讲话指出：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面对各国对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数字鸿沟、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个人隐私、道德伦理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等方面的关切，我们要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秉持以人为中心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，携手打造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开放、公平、公正、非歧视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的数字发展环境。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引领全球人工智能健康发展</a:t>
            </a: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0C4FB0-BCCA-F8DD-90BC-49964FFB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6" y="1823804"/>
            <a:ext cx="2810440" cy="20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CD234-1A40-B94A-1442-1A9BA2DB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zh-CN" altLang="en-US" dirty="0"/>
              <a:t>为什么学习安全可信人工智能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514DA-6908-5D00-5634-6DD6F6A4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5661248"/>
            <a:ext cx="10776520" cy="57297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1800" dirty="0"/>
              <a:t>《</a:t>
            </a:r>
            <a:r>
              <a:rPr kumimoji="1" lang="zh-CN" altLang="en-US" sz="1800" dirty="0"/>
              <a:t>中华人民共和国网络安全法</a:t>
            </a:r>
            <a:r>
              <a:rPr kumimoji="1" lang="en-US" altLang="zh-CN" sz="1800" dirty="0"/>
              <a:t>》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《</a:t>
            </a:r>
            <a:r>
              <a:rPr kumimoji="1" lang="zh-CN" altLang="en-US" sz="1800" dirty="0"/>
              <a:t>中华人民共和国数据安全法</a:t>
            </a:r>
            <a:r>
              <a:rPr kumimoji="1" lang="en-US" altLang="zh-CN" sz="1800" dirty="0"/>
              <a:t>》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《</a:t>
            </a:r>
            <a:r>
              <a:rPr kumimoji="1" lang="zh-CN" altLang="en-US" sz="1800" dirty="0"/>
              <a:t>中华人民共和国个人信息保护法</a:t>
            </a:r>
            <a:r>
              <a:rPr kumimoji="1" lang="en-US" altLang="zh-CN" sz="1800" dirty="0"/>
              <a:t>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F19FDE-9579-BF35-011B-AC8F01B5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2049788"/>
            <a:ext cx="5328592" cy="34080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18733D-FDB8-FD48-D411-27DECFA973EF}"/>
              </a:ext>
            </a:extLst>
          </p:cNvPr>
          <p:cNvSpPr txBox="1"/>
          <p:nvPr/>
        </p:nvSpPr>
        <p:spPr>
          <a:xfrm>
            <a:off x="710136" y="1196752"/>
            <a:ext cx="699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网信办发布</a:t>
            </a:r>
            <a:r>
              <a:rPr kumimoji="1" lang="en-US" altLang="zh-CN" sz="2400" dirty="0"/>
              <a:t>《</a:t>
            </a:r>
            <a:r>
              <a:rPr kumimoji="1" lang="zh-CN" altLang="en-US" sz="2400" dirty="0"/>
              <a:t>生成式人工智能服务管理办法</a:t>
            </a:r>
            <a:r>
              <a:rPr kumimoji="1" lang="en-US" altLang="zh-CN" sz="2400" dirty="0"/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8328F8-40DC-9554-6F54-97B97D2BD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2708920"/>
            <a:ext cx="7772400" cy="26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4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73B87-C608-2B81-71DB-1EC06924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zh-CN" altLang="en-US" dirty="0"/>
              <a:t>为什么学习安全可信人工智能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76C38-38DC-F99C-F67C-0323BB57C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提升科学素养</a:t>
            </a:r>
            <a:r>
              <a:rPr kumimoji="1" lang="zh-CN" altLang="en-US" dirty="0"/>
              <a:t>：逆向思维、辩证地看待问题、强化科技伦理意识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提高科研能力</a:t>
            </a:r>
            <a:r>
              <a:rPr kumimoji="1" lang="zh-CN" altLang="en-US" dirty="0"/>
              <a:t>：“做好”比“做到”要困难很多，需要广泛研究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增强忧患意识</a:t>
            </a:r>
            <a:r>
              <a:rPr kumimoji="1" lang="zh-CN" altLang="en-US" dirty="0"/>
              <a:t>：新技术新风险，当今</a:t>
            </a:r>
            <a:r>
              <a:rPr kumimoji="1" lang="en-US" altLang="zh-CN" dirty="0"/>
              <a:t>AI</a:t>
            </a:r>
            <a:r>
              <a:rPr kumimoji="1" lang="zh-CN" altLang="en-US" dirty="0"/>
              <a:t>还有很多局限性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培养责任意识</a:t>
            </a:r>
            <a:r>
              <a:rPr kumimoji="1" lang="zh-CN" altLang="en-US" dirty="0"/>
              <a:t>：“技术向善”、“以人为本”，培养“知责任”、“明责任”、“负责任”的人工智能人才 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促进行业发展</a:t>
            </a:r>
            <a:r>
              <a:rPr kumimoji="1" lang="zh-CN" altLang="en-US" dirty="0"/>
              <a:t>：为我国人工智能行业健康发展保驾护航</a:t>
            </a:r>
          </a:p>
        </p:txBody>
      </p:sp>
    </p:spTree>
    <p:extLst>
      <p:ext uri="{BB962C8B-B14F-4D97-AF65-F5344CB8AC3E}">
        <p14:creationId xmlns:p14="http://schemas.microsoft.com/office/powerpoint/2010/main" val="269123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5B72CAE-9FE1-A79C-CBD0-3107A9A4E2EF}"/>
              </a:ext>
            </a:extLst>
          </p:cNvPr>
          <p:cNvCxnSpPr>
            <a:cxnSpLocks/>
          </p:cNvCxnSpPr>
          <p:nvPr/>
        </p:nvCxnSpPr>
        <p:spPr>
          <a:xfrm>
            <a:off x="8688288" y="1071806"/>
            <a:ext cx="0" cy="500241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8786192" cy="572971"/>
          </a:xfrm>
        </p:spPr>
        <p:txBody>
          <a:bodyPr>
            <a:noAutofit/>
          </a:bodyPr>
          <a:lstStyle/>
          <a:p>
            <a:r>
              <a:rPr lang="ja-JP" altLang="en-US"/>
              <a:t>人工智能已经进入大模型时代</a:t>
            </a:r>
            <a:endParaRPr kumimoji="1" lang="zh-CN" altLang="en-US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86008" y="34341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9FECBB-65D6-8545-96EB-88D46F56754E}"/>
              </a:ext>
            </a:extLst>
          </p:cNvPr>
          <p:cNvSpPr txBox="1"/>
          <p:nvPr/>
        </p:nvSpPr>
        <p:spPr>
          <a:xfrm>
            <a:off x="929416" y="2630157"/>
            <a:ext cx="224981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ResNet-50</a:t>
            </a:r>
          </a:p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</a:p>
          <a:p>
            <a:pPr defTabSz="914400" hangingPunct="0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~2300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B351D3-192B-AF80-DC75-78C333FD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16" y="1174106"/>
            <a:ext cx="1574797" cy="1287503"/>
          </a:xfrm>
          <a:prstGeom prst="rect">
            <a:avLst/>
          </a:prstGeom>
        </p:spPr>
      </p:pic>
      <p:sp>
        <p:nvSpPr>
          <p:cNvPr id="5" name="TextBox 43">
            <a:extLst>
              <a:ext uri="{FF2B5EF4-FFF2-40B4-BE49-F238E27FC236}">
                <a16:creationId xmlns:a16="http://schemas.microsoft.com/office/drawing/2014/main" id="{13C41FE7-E297-AC74-3B3B-513A444F5AA0}"/>
              </a:ext>
            </a:extLst>
          </p:cNvPr>
          <p:cNvSpPr txBox="1"/>
          <p:nvPr/>
        </p:nvSpPr>
        <p:spPr>
          <a:xfrm>
            <a:off x="6168008" y="2634888"/>
            <a:ext cx="224981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-Large</a:t>
            </a:r>
          </a:p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</a:p>
          <a:p>
            <a:pPr defTabSz="914400" hangingPunct="0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~3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905B39-F9BD-F1E5-B53E-C54064C20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4106"/>
            <a:ext cx="1803196" cy="1287503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CDF6F1A-A4C5-35A9-4834-71F1B863CA79}"/>
              </a:ext>
            </a:extLst>
          </p:cNvPr>
          <p:cNvSpPr txBox="1"/>
          <p:nvPr/>
        </p:nvSpPr>
        <p:spPr>
          <a:xfrm>
            <a:off x="3498836" y="2649687"/>
            <a:ext cx="224981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BERT-Base</a:t>
            </a:r>
          </a:p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</a:p>
          <a:p>
            <a:pPr defTabSz="914400" hangingPunct="0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~1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16AE82-EA66-0FFA-0C9C-6E97A6B1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528" y="1174106"/>
            <a:ext cx="1456911" cy="1287503"/>
          </a:xfrm>
          <a:prstGeom prst="rect">
            <a:avLst/>
          </a:prstGeom>
        </p:spPr>
      </p:pic>
      <p:sp>
        <p:nvSpPr>
          <p:cNvPr id="11" name="TextBox 43">
            <a:extLst>
              <a:ext uri="{FF2B5EF4-FFF2-40B4-BE49-F238E27FC236}">
                <a16:creationId xmlns:a16="http://schemas.microsoft.com/office/drawing/2014/main" id="{1AF299D9-74FC-895A-0FBE-E25F6FCF57B4}"/>
              </a:ext>
            </a:extLst>
          </p:cNvPr>
          <p:cNvSpPr txBox="1"/>
          <p:nvPr/>
        </p:nvSpPr>
        <p:spPr>
          <a:xfrm>
            <a:off x="929416" y="5251956"/>
            <a:ext cx="224981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GPT-1</a:t>
            </a:r>
          </a:p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</a:p>
          <a:p>
            <a:pPr defTabSz="914400" hangingPunct="0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~1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4B36E0B2-F995-47F7-D9F1-4037F494F9A7}"/>
              </a:ext>
            </a:extLst>
          </p:cNvPr>
          <p:cNvSpPr txBox="1"/>
          <p:nvPr/>
        </p:nvSpPr>
        <p:spPr>
          <a:xfrm>
            <a:off x="3501563" y="5251956"/>
            <a:ext cx="224981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GPT-2</a:t>
            </a:r>
          </a:p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</a:p>
          <a:p>
            <a:pPr defTabSz="914400" hangingPunct="0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~15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EE58FDF8-72EC-E92E-A03F-96E1BE443292}"/>
              </a:ext>
            </a:extLst>
          </p:cNvPr>
          <p:cNvSpPr txBox="1"/>
          <p:nvPr/>
        </p:nvSpPr>
        <p:spPr>
          <a:xfrm>
            <a:off x="6168008" y="5251956"/>
            <a:ext cx="224981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GPT-3</a:t>
            </a:r>
          </a:p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</a:p>
          <a:p>
            <a:pPr defTabSz="914400" hangingPunct="0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~1750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Picture 4" descr="undefined">
            <a:extLst>
              <a:ext uri="{FF2B5EF4-FFF2-40B4-BE49-F238E27FC236}">
                <a16:creationId xmlns:a16="http://schemas.microsoft.com/office/drawing/2014/main" id="{1560FC20-F7D8-7D99-895A-1186C5FB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55" y="3903144"/>
            <a:ext cx="1065123" cy="1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CF6E329-71BF-9F22-16F0-945BA4C59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945" y="4182263"/>
            <a:ext cx="1711210" cy="73268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678C5A-172E-7FA3-1B33-BCCB1CEE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504" y="4005064"/>
            <a:ext cx="1161007" cy="10628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AB94238-E4FC-0E09-74DD-6006EEDA40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7852" y="3850360"/>
            <a:ext cx="1855834" cy="1260757"/>
          </a:xfrm>
          <a:prstGeom prst="rect">
            <a:avLst/>
          </a:prstGeom>
        </p:spPr>
      </p:pic>
      <p:sp>
        <p:nvSpPr>
          <p:cNvPr id="23" name="TextBox 43">
            <a:extLst>
              <a:ext uri="{FF2B5EF4-FFF2-40B4-BE49-F238E27FC236}">
                <a16:creationId xmlns:a16="http://schemas.microsoft.com/office/drawing/2014/main" id="{BAA4C84A-2A10-E23D-CE8D-13566C80D2D3}"/>
              </a:ext>
            </a:extLst>
          </p:cNvPr>
          <p:cNvSpPr txBox="1"/>
          <p:nvPr/>
        </p:nvSpPr>
        <p:spPr>
          <a:xfrm>
            <a:off x="9400402" y="5251956"/>
            <a:ext cx="224981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GPT-4</a:t>
            </a:r>
          </a:p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</a:p>
          <a:p>
            <a:pPr defTabSz="914400" hangingPunct="0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~ 1.8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TextBox 43">
            <a:extLst>
              <a:ext uri="{FF2B5EF4-FFF2-40B4-BE49-F238E27FC236}">
                <a16:creationId xmlns:a16="http://schemas.microsoft.com/office/drawing/2014/main" id="{AA417D49-CD8E-50DE-75D6-6016FD3D0012}"/>
              </a:ext>
            </a:extLst>
          </p:cNvPr>
          <p:cNvSpPr txBox="1"/>
          <p:nvPr/>
        </p:nvSpPr>
        <p:spPr>
          <a:xfrm>
            <a:off x="9400402" y="2618573"/>
            <a:ext cx="224981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Grok 1.0</a:t>
            </a:r>
          </a:p>
          <a:p>
            <a:pPr defTabSz="914400" hangingPunc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</a:p>
          <a:p>
            <a:pPr defTabSz="914400" hangingPunct="0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~3140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7C8D160C-D068-EDEB-C224-2DF718427CFD}"/>
              </a:ext>
            </a:extLst>
          </p:cNvPr>
          <p:cNvCxnSpPr>
            <a:cxnSpLocks/>
          </p:cNvCxnSpPr>
          <p:nvPr/>
        </p:nvCxnSpPr>
        <p:spPr>
          <a:xfrm>
            <a:off x="929416" y="3738984"/>
            <a:ext cx="8190920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 With Attitude: Musk Venture Unveils ChatGPT Competitor 'Grok'">
            <a:extLst>
              <a:ext uri="{FF2B5EF4-FFF2-40B4-BE49-F238E27FC236}">
                <a16:creationId xmlns:a16="http://schemas.microsoft.com/office/drawing/2014/main" id="{0E6473CF-E698-CC29-3F87-94AE9B4E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587" y="1355699"/>
            <a:ext cx="2258562" cy="117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13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8786192" cy="572971"/>
          </a:xfrm>
        </p:spPr>
        <p:txBody>
          <a:bodyPr>
            <a:noAutofit/>
          </a:bodyPr>
          <a:lstStyle/>
          <a:p>
            <a:r>
              <a:rPr lang="ja-JP" altLang="en-US"/>
              <a:t>语言大模型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 err="1"/>
              <a:t>ChatGPT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5DDBB9-659B-3D67-B3F3-DC45392F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8" y="1412775"/>
            <a:ext cx="7770250" cy="4032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74A9B2-E789-270F-54BE-27E7E47BA05D}"/>
                  </a:ext>
                </a:extLst>
              </p:cNvPr>
              <p:cNvSpPr txBox="1"/>
              <p:nvPr/>
            </p:nvSpPr>
            <p:spPr>
              <a:xfrm>
                <a:off x="8645215" y="1305341"/>
                <a:ext cx="2880320" cy="424731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err="1"/>
                  <a:t>OpenAI</a:t>
                </a:r>
                <a:r>
                  <a:rPr kumimoji="1" lang="zh-CN" altLang="en-US" dirty="0"/>
                  <a:t>在</a:t>
                </a:r>
                <a:r>
                  <a:rPr kumimoji="1" lang="en-US" altLang="zh-CN" dirty="0"/>
                  <a:t>2022</a:t>
                </a:r>
                <a:r>
                  <a:rPr kumimoji="1" lang="zh-CN" altLang="en-US" dirty="0"/>
                  <a:t>年</a:t>
                </a:r>
                <a:r>
                  <a:rPr kumimoji="1" lang="en-US" altLang="zh-CN" dirty="0"/>
                  <a:t>11</a:t>
                </a:r>
                <a:r>
                  <a:rPr kumimoji="1" lang="zh-CN" altLang="en-US" dirty="0"/>
                  <a:t>月发布的对话大模型，可以高质量的完成问答、推理、运算、推导、写作、代码调试等功能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参数量：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1750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亿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基础模型：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GPT-3.5</a:t>
                </a: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/>
                  <a:t>训练数据：互联网页（</a:t>
                </a:r>
                <a:r>
                  <a:rPr kumimoji="1" lang="en-US" altLang="zh-CN" dirty="0"/>
                  <a:t>31</a:t>
                </a:r>
                <a:r>
                  <a:rPr kumimoji="1" lang="zh-CN" altLang="en-US" dirty="0"/>
                  <a:t>亿网页内容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3000</a:t>
                </a:r>
                <a:r>
                  <a:rPr kumimoji="1" lang="zh-CN" altLang="en-US" dirty="0"/>
                  <a:t>亿单词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kumimoji="1" lang="en-US" altLang="zh-CN" dirty="0"/>
                  <a:t>320TB</a:t>
                </a:r>
                <a:r>
                  <a:rPr kumimoji="1" lang="zh-CN" altLang="en-US" dirty="0"/>
                  <a:t>文字）、维基百科（</a:t>
                </a:r>
                <a:r>
                  <a:rPr kumimoji="1" lang="en-US" altLang="zh-CN" dirty="0"/>
                  <a:t>11G</a:t>
                </a:r>
                <a:r>
                  <a:rPr kumimoji="1" lang="zh-CN" altLang="en-US" dirty="0"/>
                  <a:t>）、电子书籍（</a:t>
                </a:r>
                <a:r>
                  <a:rPr kumimoji="1" lang="en-US" altLang="zh-CN" dirty="0"/>
                  <a:t>21G</a:t>
                </a:r>
                <a:r>
                  <a:rPr kumimoji="1" lang="zh-CN" altLang="en-US" dirty="0"/>
                  <a:t>）、</a:t>
                </a:r>
                <a:r>
                  <a:rPr lang="en-AU" altLang="zh-CN" dirty="0"/>
                  <a:t>Reddit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50G</a:t>
                </a:r>
                <a:r>
                  <a:rPr lang="zh-CN" altLang="en-US" dirty="0"/>
                  <a:t>）、人工回答等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74A9B2-E789-270F-54BE-27E7E47BA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215" y="1305341"/>
                <a:ext cx="2880320" cy="4247317"/>
              </a:xfrm>
              <a:prstGeom prst="rect">
                <a:avLst/>
              </a:prstGeom>
              <a:blipFill>
                <a:blip r:embed="rId4"/>
                <a:stretch>
                  <a:fillRect l="-1747" t="-893" b="-119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A496D8F-6051-DE68-2D93-FD44499E8AAF}"/>
              </a:ext>
            </a:extLst>
          </p:cNvPr>
          <p:cNvCxnSpPr/>
          <p:nvPr/>
        </p:nvCxnSpPr>
        <p:spPr>
          <a:xfrm>
            <a:off x="8645215" y="2863969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EA000175-207D-C02F-4728-E12D512C4E27}"/>
              </a:ext>
            </a:extLst>
          </p:cNvPr>
          <p:cNvCxnSpPr/>
          <p:nvPr/>
        </p:nvCxnSpPr>
        <p:spPr>
          <a:xfrm>
            <a:off x="9869351" y="3656057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85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8786192" cy="572971"/>
          </a:xfrm>
        </p:spPr>
        <p:txBody>
          <a:bodyPr>
            <a:noAutofit/>
          </a:bodyPr>
          <a:lstStyle/>
          <a:p>
            <a:r>
              <a:rPr lang="ja-JP" altLang="en-US"/>
              <a:t>视觉模型</a:t>
            </a:r>
            <a:r>
              <a:rPr lang="zh-CN" altLang="en-US" dirty="0"/>
              <a:t>：</a:t>
            </a:r>
            <a:r>
              <a:rPr lang="en-US" altLang="zh-CN" dirty="0"/>
              <a:t> Stable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AC09DD-5427-C77E-AA43-5B7129F19E71}"/>
              </a:ext>
            </a:extLst>
          </p:cNvPr>
          <p:cNvGrpSpPr/>
          <p:nvPr/>
        </p:nvGrpSpPr>
        <p:grpSpPr>
          <a:xfrm>
            <a:off x="7896200" y="1481718"/>
            <a:ext cx="2880320" cy="3970318"/>
            <a:chOff x="8645215" y="1305341"/>
            <a:chExt cx="2880320" cy="397031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0282682-13F8-C032-A768-3EA3FFB432EE}"/>
                </a:ext>
              </a:extLst>
            </p:cNvPr>
            <p:cNvSpPr txBox="1"/>
            <p:nvPr/>
          </p:nvSpPr>
          <p:spPr>
            <a:xfrm>
              <a:off x="8645215" y="1305341"/>
              <a:ext cx="2880320" cy="397031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Stability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AI</a:t>
              </a:r>
              <a:r>
                <a:rPr kumimoji="1" lang="zh-CN" altLang="en-US" dirty="0"/>
                <a:t>公司在</a:t>
              </a:r>
              <a:r>
                <a:rPr kumimoji="1" lang="en-US" altLang="zh-CN" dirty="0"/>
                <a:t>2022</a:t>
              </a:r>
              <a:r>
                <a:rPr kumimoji="1" lang="zh-CN" altLang="en-US" dirty="0"/>
                <a:t>年</a:t>
              </a:r>
              <a:r>
                <a:rPr kumimoji="1" lang="en-US" altLang="zh-CN" dirty="0"/>
                <a:t>11</a:t>
              </a:r>
              <a:r>
                <a:rPr kumimoji="1" lang="zh-CN" altLang="en-US" dirty="0"/>
                <a:t>月发布的一种图像生成大模型，可以根据文本提示生成高质量的图像、对图像进行修复、生成高分辨率图像等。</a:t>
              </a:r>
              <a:endParaRPr kumimoji="1" lang="en-US" altLang="zh-CN" dirty="0"/>
            </a:p>
            <a:p>
              <a:endParaRPr kumimoji="1" lang="en-US" altLang="zh-CN" dirty="0"/>
            </a:p>
            <a:p>
              <a:r>
                <a:rPr kumimoji="1" lang="zh-CN" altLang="en-US" dirty="0"/>
                <a:t>参数量：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~10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亿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基础模型：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LDM</a:t>
              </a: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/>
                <a:t>训练数据：</a:t>
              </a:r>
              <a:r>
                <a:rPr kumimoji="1" lang="en-US" altLang="zh-CN" dirty="0"/>
                <a:t>LAION-5B</a:t>
              </a:r>
              <a:r>
                <a:rPr kumimoji="1" lang="zh-CN" altLang="en-US" dirty="0"/>
                <a:t>（</a:t>
              </a:r>
              <a:r>
                <a:rPr kumimoji="1" lang="en-US" altLang="zh-CN" dirty="0"/>
                <a:t>5850</a:t>
              </a:r>
              <a:r>
                <a:rPr kumimoji="1" lang="zh-CN" altLang="en-US" dirty="0"/>
                <a:t>亿图文对）、</a:t>
              </a:r>
              <a:r>
                <a:rPr kumimoji="1" lang="en-US" altLang="zh-CN" dirty="0"/>
                <a:t>LAION-Aesthetics v2 5+</a:t>
              </a:r>
              <a:endParaRPr kumimoji="1" lang="zh-CN" altLang="en-US" dirty="0"/>
            </a:p>
          </p:txBody>
        </p:sp>
        <p:cxnSp>
          <p:nvCxnSpPr>
            <p:cNvPr id="3" name="直线连接符 2">
              <a:extLst>
                <a:ext uri="{FF2B5EF4-FFF2-40B4-BE49-F238E27FC236}">
                  <a16:creationId xmlns:a16="http://schemas.microsoft.com/office/drawing/2014/main" id="{9955092F-D777-32C4-D424-37558CE7ACBF}"/>
                </a:ext>
              </a:extLst>
            </p:cNvPr>
            <p:cNvCxnSpPr/>
            <p:nvPr/>
          </p:nvCxnSpPr>
          <p:spPr>
            <a:xfrm>
              <a:off x="8645215" y="3152000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83ABEEA1-8A4F-4558-98A6-7605E8734644}"/>
                </a:ext>
              </a:extLst>
            </p:cNvPr>
            <p:cNvCxnSpPr/>
            <p:nvPr/>
          </p:nvCxnSpPr>
          <p:spPr>
            <a:xfrm>
              <a:off x="9869351" y="3972703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C5A4A70-26F0-F5DF-659B-C40EF7AA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484784"/>
            <a:ext cx="6723412" cy="35834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F59BE6-3EE8-90AC-864E-8FB59A79E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8" y="4894802"/>
            <a:ext cx="6736112" cy="62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8786192" cy="572971"/>
          </a:xfrm>
        </p:spPr>
        <p:txBody>
          <a:bodyPr>
            <a:noAutofit/>
          </a:bodyPr>
          <a:lstStyle/>
          <a:p>
            <a:r>
              <a:rPr lang="ja-JP" altLang="en-US"/>
              <a:t>视觉模型</a:t>
            </a:r>
            <a:r>
              <a:rPr lang="zh-CN" altLang="en-US" dirty="0"/>
              <a:t>：</a:t>
            </a:r>
            <a:r>
              <a:rPr lang="en-US" altLang="zh-CN" dirty="0"/>
              <a:t> DALL·E 2</a:t>
            </a:r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AC09DD-5427-C77E-AA43-5B7129F19E71}"/>
              </a:ext>
            </a:extLst>
          </p:cNvPr>
          <p:cNvGrpSpPr/>
          <p:nvPr/>
        </p:nvGrpSpPr>
        <p:grpSpPr>
          <a:xfrm>
            <a:off x="7176120" y="1772816"/>
            <a:ext cx="2880320" cy="3416320"/>
            <a:chOff x="8645215" y="1305341"/>
            <a:chExt cx="2880320" cy="3416320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0282682-13F8-C032-A768-3EA3FFB432EE}"/>
                </a:ext>
              </a:extLst>
            </p:cNvPr>
            <p:cNvSpPr txBox="1"/>
            <p:nvPr/>
          </p:nvSpPr>
          <p:spPr>
            <a:xfrm>
              <a:off x="8645215" y="1305341"/>
              <a:ext cx="2880320" cy="341632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/>
                <a:t>OpenAI</a:t>
              </a:r>
              <a:r>
                <a:rPr kumimoji="1" lang="zh-CN" altLang="en-US" dirty="0"/>
                <a:t>在</a:t>
              </a:r>
              <a:r>
                <a:rPr kumimoji="1" lang="en-US" altLang="zh-CN" dirty="0"/>
                <a:t>2022</a:t>
              </a:r>
              <a:r>
                <a:rPr kumimoji="1" lang="zh-CN" altLang="en-US" dirty="0"/>
                <a:t>年</a:t>
              </a:r>
              <a:r>
                <a:rPr kumimoji="1" lang="en-US" altLang="zh-CN" dirty="0"/>
                <a:t>9</a:t>
              </a:r>
              <a:r>
                <a:rPr kumimoji="1" lang="zh-CN" altLang="en-US" dirty="0"/>
                <a:t>月发布的一种生成扩散模型，可以根据文本提示生成高逼真的图像，可以组合概念、属性和样式。</a:t>
              </a:r>
              <a:endParaRPr kumimoji="1" lang="en-US" altLang="zh-CN" dirty="0"/>
            </a:p>
            <a:p>
              <a:endParaRPr kumimoji="1" lang="en-US" altLang="zh-CN" dirty="0"/>
            </a:p>
            <a:p>
              <a:r>
                <a:rPr kumimoji="1" lang="zh-CN" altLang="en-US" dirty="0"/>
                <a:t>参数量：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~35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亿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基础模型：多模态</a:t>
              </a:r>
              <a:r>
                <a:rPr lang="en-AU" altLang="zh-CN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GPT-3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/>
                <a:t>训练数据：</a:t>
              </a:r>
              <a:r>
                <a:rPr kumimoji="1" lang="en-US" altLang="zh-CN" dirty="0"/>
                <a:t>LAION-400M</a:t>
              </a:r>
              <a:r>
                <a:rPr kumimoji="1" lang="zh-CN" altLang="en-US" dirty="0"/>
                <a:t>（</a:t>
              </a:r>
              <a:r>
                <a:rPr kumimoji="1" lang="en-US" altLang="zh-CN" dirty="0"/>
                <a:t>4</a:t>
              </a:r>
              <a:r>
                <a:rPr kumimoji="1" lang="zh-CN" altLang="en-US" dirty="0"/>
                <a:t>亿图文对</a:t>
              </a:r>
              <a:r>
                <a:rPr kumimoji="1" lang="en-US" altLang="zh-CN" dirty="0"/>
                <a:t>,10TB</a:t>
              </a:r>
              <a:r>
                <a:rPr kumimoji="1" lang="zh-CN" altLang="en-US" dirty="0"/>
                <a:t>网络数据）</a:t>
              </a:r>
            </a:p>
          </p:txBody>
        </p:sp>
        <p:cxnSp>
          <p:nvCxnSpPr>
            <p:cNvPr id="3" name="直线连接符 2">
              <a:extLst>
                <a:ext uri="{FF2B5EF4-FFF2-40B4-BE49-F238E27FC236}">
                  <a16:creationId xmlns:a16="http://schemas.microsoft.com/office/drawing/2014/main" id="{9955092F-D777-32C4-D424-37558CE7ACBF}"/>
                </a:ext>
              </a:extLst>
            </p:cNvPr>
            <p:cNvCxnSpPr/>
            <p:nvPr/>
          </p:nvCxnSpPr>
          <p:spPr>
            <a:xfrm>
              <a:off x="8645215" y="2889517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83ABEEA1-8A4F-4558-98A6-7605E8734644}"/>
                </a:ext>
              </a:extLst>
            </p:cNvPr>
            <p:cNvCxnSpPr/>
            <p:nvPr/>
          </p:nvCxnSpPr>
          <p:spPr>
            <a:xfrm>
              <a:off x="9869351" y="3609597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DALL·E 2 generation for “An astronaut riding a horse in outer space in a photorealistic style”">
            <a:extLst>
              <a:ext uri="{FF2B5EF4-FFF2-40B4-BE49-F238E27FC236}">
                <a16:creationId xmlns:a16="http://schemas.microsoft.com/office/drawing/2014/main" id="{48D4F701-8F49-5FF8-4D26-6FBCBB55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340768"/>
            <a:ext cx="4584213" cy="45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425D73-FCCE-1BDE-6E75-2BCB4648B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302" y="1340768"/>
            <a:ext cx="3077229" cy="9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6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99AA890-D655-7C53-7962-D78A0AD6F213}"/>
              </a:ext>
            </a:extLst>
          </p:cNvPr>
          <p:cNvSpPr txBox="1">
            <a:spLocks/>
          </p:cNvSpPr>
          <p:nvPr/>
        </p:nvSpPr>
        <p:spPr>
          <a:xfrm>
            <a:off x="1090836" y="2564906"/>
            <a:ext cx="10010328" cy="1485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6000" dirty="0">
                <a:latin typeface="arial" panose="020B0604020202020204" pitchFamily="34" charset="0"/>
              </a:rPr>
              <a:t>教材介绍</a:t>
            </a:r>
            <a:endParaRPr lang="en-US" altLang="zh-CN" sz="6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98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8786192" cy="572971"/>
          </a:xfrm>
        </p:spPr>
        <p:txBody>
          <a:bodyPr>
            <a:noAutofit/>
          </a:bodyPr>
          <a:lstStyle/>
          <a:p>
            <a:r>
              <a:rPr lang="ja-JP" altLang="en-US"/>
              <a:t>语言模型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ja-JP" dirty="0"/>
              <a:t>Meta</a:t>
            </a:r>
            <a:r>
              <a:rPr lang="ja-JP" altLang="en-US"/>
              <a:t>开源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LLaMA</a:t>
            </a:r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AC09DD-5427-C77E-AA43-5B7129F19E71}"/>
              </a:ext>
            </a:extLst>
          </p:cNvPr>
          <p:cNvGrpSpPr/>
          <p:nvPr/>
        </p:nvGrpSpPr>
        <p:grpSpPr>
          <a:xfrm>
            <a:off x="7147745" y="1582340"/>
            <a:ext cx="3484759" cy="3970318"/>
            <a:chOff x="8645214" y="1305341"/>
            <a:chExt cx="3098726" cy="397031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0282682-13F8-C032-A768-3EA3FFB432EE}"/>
                </a:ext>
              </a:extLst>
            </p:cNvPr>
            <p:cNvSpPr txBox="1"/>
            <p:nvPr/>
          </p:nvSpPr>
          <p:spPr>
            <a:xfrm>
              <a:off x="8645214" y="1305341"/>
              <a:ext cx="3098726" cy="397031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Meta</a:t>
              </a:r>
              <a:r>
                <a:rPr kumimoji="1" lang="zh-CN" altLang="en-US" dirty="0"/>
                <a:t>在</a:t>
              </a:r>
              <a:r>
                <a:rPr kumimoji="1" lang="en-US" altLang="zh-CN" dirty="0"/>
                <a:t>2023</a:t>
              </a:r>
              <a:r>
                <a:rPr kumimoji="1" lang="zh-CN" altLang="en-US" dirty="0"/>
                <a:t>年</a:t>
              </a:r>
              <a:r>
                <a:rPr kumimoji="1" lang="en-US" altLang="zh-CN" dirty="0"/>
                <a:t>2</a:t>
              </a:r>
              <a:r>
                <a:rPr kumimoji="1" lang="zh-CN" altLang="en-US" dirty="0"/>
                <a:t>月发布的一种语言大模型，类似</a:t>
              </a:r>
              <a:r>
                <a:rPr kumimoji="1" lang="en-US" altLang="zh-CN" dirty="0"/>
                <a:t>GPT-3</a:t>
              </a:r>
              <a:r>
                <a:rPr kumimoji="1" lang="zh-CN" altLang="en-US" dirty="0"/>
                <a:t>，在多数语言任务上超越</a:t>
              </a:r>
              <a:r>
                <a:rPr kumimoji="1" lang="en-US" altLang="zh-CN" dirty="0"/>
                <a:t>GPT-3</a:t>
              </a:r>
              <a:r>
                <a:rPr kumimoji="1" lang="zh-CN" altLang="en-US" dirty="0"/>
                <a:t>。</a:t>
              </a:r>
              <a:endParaRPr kumimoji="1" lang="en-US" altLang="zh-CN" dirty="0"/>
            </a:p>
            <a:p>
              <a:endParaRPr kumimoji="1" lang="en-US" altLang="zh-CN" dirty="0"/>
            </a:p>
            <a:p>
              <a:r>
                <a:rPr kumimoji="1" lang="zh-CN" altLang="en-US" dirty="0"/>
                <a:t>参数量：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最大的约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~650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亿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基础模型：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改进的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Transformer</a:t>
              </a: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/>
                <a:t>训练数据：</a:t>
              </a:r>
              <a:r>
                <a:rPr kumimoji="1" lang="en-AU" altLang="zh-CN" dirty="0"/>
                <a:t> Common</a:t>
              </a:r>
              <a:r>
                <a:rPr kumimoji="1" lang="en-US" altLang="zh-CN" dirty="0"/>
                <a:t>Crawl</a:t>
              </a:r>
              <a:r>
                <a:rPr kumimoji="1" lang="zh-CN" altLang="en-US" dirty="0"/>
                <a:t>（</a:t>
              </a:r>
              <a:r>
                <a:rPr kumimoji="1" lang="en-US" altLang="zh-CN" dirty="0"/>
                <a:t>3.3TB</a:t>
              </a:r>
              <a:r>
                <a:rPr kumimoji="1" lang="zh-CN" altLang="en-US" dirty="0"/>
                <a:t>文本）</a:t>
              </a:r>
              <a:r>
                <a:rPr kumimoji="1" lang="en-AU" altLang="zh-CN" dirty="0"/>
                <a:t>,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C4(738G),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Github</a:t>
              </a:r>
              <a:r>
                <a:rPr kumimoji="1" lang="en-US" altLang="zh-CN" dirty="0"/>
                <a:t>(328G),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Wikipedia(83G),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Books(85G),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Arxiv</a:t>
              </a:r>
              <a:r>
                <a:rPr kumimoji="1" lang="en-US" altLang="zh-CN" dirty="0"/>
                <a:t>(92G),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StackExchange</a:t>
              </a:r>
              <a:r>
                <a:rPr kumimoji="1" lang="en-US" altLang="zh-CN" dirty="0"/>
                <a:t>(78G)</a:t>
              </a:r>
              <a:r>
                <a:rPr kumimoji="1" lang="zh-CN" altLang="en-US" dirty="0"/>
                <a:t>等，共约</a:t>
              </a:r>
              <a:r>
                <a:rPr kumimoji="1" lang="en-US" altLang="zh-CN" dirty="0"/>
                <a:t>1.3</a:t>
              </a:r>
              <a:r>
                <a:rPr kumimoji="1" lang="zh-CN" altLang="en-US" dirty="0"/>
                <a:t>万亿</a:t>
              </a:r>
              <a:r>
                <a:rPr kumimoji="1" lang="en-US" altLang="zh-CN" dirty="0"/>
                <a:t>token</a:t>
              </a:r>
              <a:endParaRPr kumimoji="1" lang="zh-CN" altLang="en-US" dirty="0"/>
            </a:p>
          </p:txBody>
        </p:sp>
        <p:cxnSp>
          <p:nvCxnSpPr>
            <p:cNvPr id="3" name="直线连接符 2">
              <a:extLst>
                <a:ext uri="{FF2B5EF4-FFF2-40B4-BE49-F238E27FC236}">
                  <a16:creationId xmlns:a16="http://schemas.microsoft.com/office/drawing/2014/main" id="{9955092F-D777-32C4-D424-37558CE7ACBF}"/>
                </a:ext>
              </a:extLst>
            </p:cNvPr>
            <p:cNvCxnSpPr/>
            <p:nvPr/>
          </p:nvCxnSpPr>
          <p:spPr>
            <a:xfrm>
              <a:off x="8645215" y="2287905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83ABEEA1-8A4F-4558-98A6-7605E8734644}"/>
                </a:ext>
              </a:extLst>
            </p:cNvPr>
            <p:cNvCxnSpPr/>
            <p:nvPr/>
          </p:nvCxnSpPr>
          <p:spPr>
            <a:xfrm>
              <a:off x="10087756" y="3152001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4" name="Picture 2" descr="Meta 最新大型語言模型LLaMA 遭公開外洩，AI 該更開放還是封閉？ - INSIDE">
            <a:extLst>
              <a:ext uri="{FF2B5EF4-FFF2-40B4-BE49-F238E27FC236}">
                <a16:creationId xmlns:a16="http://schemas.microsoft.com/office/drawing/2014/main" id="{B7E09CA0-89EF-F437-EB1A-B6249C61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7" y="1560471"/>
            <a:ext cx="6461105" cy="397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E62C02-4419-9E17-21AB-1A772783D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3">
            <a:off x="3179470" y="1440161"/>
            <a:ext cx="1714516" cy="198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8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8786192" cy="572971"/>
          </a:xfrm>
        </p:spPr>
        <p:txBody>
          <a:bodyPr>
            <a:noAutofit/>
          </a:bodyPr>
          <a:lstStyle/>
          <a:p>
            <a:r>
              <a:rPr lang="ja-JP" altLang="en-US"/>
              <a:t>语言模型</a:t>
            </a:r>
            <a:r>
              <a:rPr lang="zh-CN" altLang="en-US" dirty="0"/>
              <a:t>：</a:t>
            </a:r>
            <a:r>
              <a:rPr lang="ja-JP" altLang="en-US"/>
              <a:t>斯坦福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Alpaca</a:t>
            </a:r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AC09DD-5427-C77E-AA43-5B7129F19E71}"/>
              </a:ext>
            </a:extLst>
          </p:cNvPr>
          <p:cNvGrpSpPr/>
          <p:nvPr/>
        </p:nvGrpSpPr>
        <p:grpSpPr>
          <a:xfrm>
            <a:off x="7147745" y="1582340"/>
            <a:ext cx="3484759" cy="3693319"/>
            <a:chOff x="8645214" y="1305341"/>
            <a:chExt cx="3098726" cy="369331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0282682-13F8-C032-A768-3EA3FFB432EE}"/>
                </a:ext>
              </a:extLst>
            </p:cNvPr>
            <p:cNvSpPr txBox="1"/>
            <p:nvPr/>
          </p:nvSpPr>
          <p:spPr>
            <a:xfrm>
              <a:off x="8645214" y="1305341"/>
              <a:ext cx="3098726" cy="369331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斯坦福在</a:t>
              </a:r>
              <a:r>
                <a:rPr kumimoji="1" lang="en-US" altLang="zh-CN" dirty="0"/>
                <a:t>2023</a:t>
              </a:r>
              <a:r>
                <a:rPr kumimoji="1" lang="zh-CN" altLang="en-US" dirty="0"/>
                <a:t>年</a:t>
              </a:r>
              <a:r>
                <a:rPr kumimoji="1" lang="en-US" altLang="zh-CN" dirty="0"/>
                <a:t>3</a:t>
              </a:r>
              <a:r>
                <a:rPr kumimoji="1" lang="zh-CN" altLang="en-US" dirty="0"/>
                <a:t>月发布的一种语言大模型，基于</a:t>
              </a:r>
              <a:r>
                <a:rPr kumimoji="1" lang="en-US" altLang="zh-CN" dirty="0"/>
                <a:t>Meta</a:t>
              </a:r>
              <a:r>
                <a:rPr kumimoji="1" lang="zh-CN" altLang="en-US" dirty="0"/>
                <a:t>开源大模型</a:t>
              </a:r>
              <a:r>
                <a:rPr kumimoji="1" lang="en-US" altLang="zh-CN" dirty="0"/>
                <a:t>LLaMA-7B</a:t>
              </a:r>
              <a:r>
                <a:rPr kumimoji="1" lang="zh-CN" altLang="en-US" dirty="0"/>
                <a:t>构建使用用</a:t>
              </a:r>
              <a:r>
                <a:rPr kumimoji="1" lang="en-US" altLang="zh-CN" dirty="0" err="1"/>
                <a:t>OpenAI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text-davinci-003</a:t>
              </a:r>
              <a:r>
                <a:rPr kumimoji="1" lang="zh-CN" altLang="en-US" dirty="0"/>
                <a:t>的生成数据进行训练，性能媲美</a:t>
              </a:r>
              <a:r>
                <a:rPr kumimoji="1" lang="en-US" altLang="zh-CN" dirty="0"/>
                <a:t>GPT-3.5(1750</a:t>
              </a:r>
              <a:r>
                <a:rPr kumimoji="1" lang="zh-CN" altLang="en-US" dirty="0"/>
                <a:t>亿参数</a:t>
              </a:r>
              <a:r>
                <a:rPr kumimoji="1" lang="en-US" altLang="zh-CN" dirty="0"/>
                <a:t>)</a:t>
              </a:r>
              <a:r>
                <a:rPr kumimoji="1" lang="zh-CN" altLang="en-US" dirty="0"/>
                <a:t>，十分高效。</a:t>
              </a:r>
              <a:endParaRPr kumimoji="1" lang="en-US" altLang="zh-CN" dirty="0"/>
            </a:p>
            <a:p>
              <a:endParaRPr kumimoji="1" lang="en-US" altLang="zh-CN" dirty="0"/>
            </a:p>
            <a:p>
              <a:r>
                <a:rPr kumimoji="1" lang="zh-CN" altLang="en-US" dirty="0"/>
                <a:t>参数量：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~70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亿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基础模型：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AU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LLaMA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kumimoji="1" lang="en-AU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7B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en-US" altLang="zh-CN" dirty="0"/>
            </a:p>
            <a:p>
              <a:r>
                <a:rPr kumimoji="1" lang="zh-CN" altLang="en-US" dirty="0"/>
                <a:t>训练数据：</a:t>
              </a:r>
              <a:r>
                <a:rPr kumimoji="1" lang="en-AU" altLang="zh-CN" dirty="0"/>
                <a:t> </a:t>
              </a:r>
              <a:r>
                <a:rPr kumimoji="1" lang="en-US" altLang="zh-CN" dirty="0" err="1"/>
                <a:t>OpenAI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text-davinci-003</a:t>
              </a:r>
              <a:r>
                <a:rPr kumimoji="1" lang="zh-CN" altLang="en-US" dirty="0"/>
                <a:t>生成数据（</a:t>
              </a:r>
              <a:r>
                <a:rPr kumimoji="1" lang="en-AU" altLang="zh-CN" dirty="0"/>
                <a:t> 52K </a:t>
              </a:r>
              <a:r>
                <a:rPr kumimoji="1" lang="zh-CN" altLang="en-US" dirty="0"/>
                <a:t>指令遵循样本）</a:t>
              </a:r>
            </a:p>
          </p:txBody>
        </p:sp>
        <p:cxnSp>
          <p:nvCxnSpPr>
            <p:cNvPr id="3" name="直线连接符 2">
              <a:extLst>
                <a:ext uri="{FF2B5EF4-FFF2-40B4-BE49-F238E27FC236}">
                  <a16:creationId xmlns:a16="http://schemas.microsoft.com/office/drawing/2014/main" id="{9955092F-D777-32C4-D424-37558CE7ACBF}"/>
                </a:ext>
              </a:extLst>
            </p:cNvPr>
            <p:cNvCxnSpPr/>
            <p:nvPr/>
          </p:nvCxnSpPr>
          <p:spPr>
            <a:xfrm>
              <a:off x="8645214" y="3152000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83ABEEA1-8A4F-4558-98A6-7605E8734644}"/>
                </a:ext>
              </a:extLst>
            </p:cNvPr>
            <p:cNvCxnSpPr/>
            <p:nvPr/>
          </p:nvCxnSpPr>
          <p:spPr>
            <a:xfrm>
              <a:off x="10087756" y="3944089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00" name="Picture 8" descr="图片">
            <a:extLst>
              <a:ext uri="{FF2B5EF4-FFF2-40B4-BE49-F238E27FC236}">
                <a16:creationId xmlns:a16="http://schemas.microsoft.com/office/drawing/2014/main" id="{3EA51DA9-6C4C-7513-0BE4-E00DB20D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361228"/>
            <a:ext cx="5544616" cy="213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885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8786192" cy="572971"/>
          </a:xfrm>
        </p:spPr>
        <p:txBody>
          <a:bodyPr>
            <a:noAutofit/>
          </a:bodyPr>
          <a:lstStyle/>
          <a:p>
            <a:r>
              <a:rPr lang="ja-JP" altLang="en-US"/>
              <a:t>多模态大模型</a:t>
            </a:r>
            <a:r>
              <a:rPr lang="zh-CN" altLang="en-US" dirty="0"/>
              <a:t>：</a:t>
            </a:r>
            <a:r>
              <a:rPr lang="en-US" altLang="zh-CN" dirty="0"/>
              <a:t>GPT-4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74A9B2-E789-270F-54BE-27E7E47BA05D}"/>
              </a:ext>
            </a:extLst>
          </p:cNvPr>
          <p:cNvSpPr txBox="1"/>
          <p:nvPr/>
        </p:nvSpPr>
        <p:spPr>
          <a:xfrm>
            <a:off x="7968208" y="1518299"/>
            <a:ext cx="3456384" cy="369331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OpenAI</a:t>
            </a:r>
            <a:r>
              <a:rPr kumimoji="1" lang="zh-CN" altLang="en-US" dirty="0"/>
              <a:t>在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</a:t>
            </a:r>
            <a:r>
              <a:rPr kumimoji="1" lang="en-US" altLang="zh-CN" dirty="0"/>
              <a:t>3</a:t>
            </a:r>
            <a:r>
              <a:rPr kumimoji="1" lang="zh-CN" altLang="en-US" dirty="0"/>
              <a:t>月发布的多模态对话大模型，能够接收图像和文本输入，并输出文本，具有图文理解能力、运算能力、代码生成能力、以及很多专业考试能力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参数量：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~1.8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基础模型：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DALL-E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/>
              <a:t>训练数据：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</a:t>
            </a:r>
            <a:r>
              <a:rPr kumimoji="1" lang="en-US" altLang="zh-CN" dirty="0"/>
              <a:t>GPT-3.5 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ChatGPT</a:t>
            </a:r>
            <a:r>
              <a:rPr kumimoji="1" lang="zh-CN" altLang="en-US" dirty="0"/>
              <a:t>基础之上增加了多模态数据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A496D8F-6051-DE68-2D93-FD44499E8AAF}"/>
              </a:ext>
            </a:extLst>
          </p:cNvPr>
          <p:cNvCxnSpPr/>
          <p:nvPr/>
        </p:nvCxnSpPr>
        <p:spPr>
          <a:xfrm>
            <a:off x="7968208" y="3356992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EA000175-207D-C02F-4728-E12D512C4E27}"/>
              </a:ext>
            </a:extLst>
          </p:cNvPr>
          <p:cNvCxnSpPr/>
          <p:nvPr/>
        </p:nvCxnSpPr>
        <p:spPr>
          <a:xfrm>
            <a:off x="9768408" y="4149080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05E1212-FC52-C086-B949-27F3A091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305341"/>
            <a:ext cx="5729172" cy="467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48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8786192" cy="572971"/>
          </a:xfrm>
        </p:spPr>
        <p:txBody>
          <a:bodyPr>
            <a:noAutofit/>
          </a:bodyPr>
          <a:lstStyle/>
          <a:p>
            <a:r>
              <a:rPr lang="ja-JP" altLang="en-US"/>
              <a:t>视频生成大模型</a:t>
            </a:r>
            <a:r>
              <a:rPr lang="zh-CN" altLang="en-US" dirty="0"/>
              <a:t>：</a:t>
            </a:r>
            <a:r>
              <a:rPr lang="en-US" altLang="zh-CN" dirty="0"/>
              <a:t> Sora</a:t>
            </a:r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AC09DD-5427-C77E-AA43-5B7129F19E71}"/>
              </a:ext>
            </a:extLst>
          </p:cNvPr>
          <p:cNvGrpSpPr/>
          <p:nvPr/>
        </p:nvGrpSpPr>
        <p:grpSpPr>
          <a:xfrm>
            <a:off x="7159334" y="2003173"/>
            <a:ext cx="3545178" cy="3139321"/>
            <a:chOff x="7817123" y="1800022"/>
            <a:chExt cx="3545178" cy="313932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0282682-13F8-C032-A768-3EA3FFB432EE}"/>
                </a:ext>
              </a:extLst>
            </p:cNvPr>
            <p:cNvSpPr txBox="1"/>
            <p:nvPr/>
          </p:nvSpPr>
          <p:spPr>
            <a:xfrm>
              <a:off x="7817123" y="1800022"/>
              <a:ext cx="3545178" cy="313932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/>
                <a:t>OpenAI</a:t>
              </a:r>
              <a:r>
                <a:rPr kumimoji="1" lang="zh-CN" altLang="en-US" dirty="0"/>
                <a:t>公司在</a:t>
              </a:r>
              <a:r>
                <a:rPr kumimoji="1" lang="en-US" altLang="zh-CN" dirty="0"/>
                <a:t>2024</a:t>
              </a:r>
              <a:r>
                <a:rPr kumimoji="1" lang="zh-CN" altLang="en-US" dirty="0"/>
                <a:t>年</a:t>
              </a:r>
              <a:r>
                <a:rPr kumimoji="1" lang="en-US" altLang="zh-CN" dirty="0"/>
                <a:t>2</a:t>
              </a:r>
              <a:r>
                <a:rPr kumimoji="1" lang="zh-CN" altLang="en-US" dirty="0"/>
                <a:t>月发布的一种</a:t>
              </a:r>
              <a:r>
                <a:rPr kumimoji="1" lang="en-US" altLang="zh-CN" dirty="0"/>
                <a:t>text-to-video</a:t>
              </a:r>
              <a:r>
                <a:rPr kumimoji="1" lang="zh-CN" altLang="en-US" dirty="0"/>
                <a:t>生成大模型，可以根据用户的提示生成长达</a:t>
              </a:r>
              <a:r>
                <a:rPr kumimoji="1" lang="en-US" altLang="zh-CN" dirty="0"/>
                <a:t>1</a:t>
              </a:r>
              <a:r>
                <a:rPr kumimoji="1" lang="zh-CN" altLang="en-US" dirty="0"/>
                <a:t>分钟的连续、高清、逼真的视频</a:t>
              </a:r>
              <a:endParaRPr kumimoji="1" lang="en-US" altLang="zh-CN" dirty="0"/>
            </a:p>
            <a:p>
              <a:endParaRPr kumimoji="1" lang="en-US" altLang="zh-CN" dirty="0"/>
            </a:p>
            <a:p>
              <a:r>
                <a:rPr kumimoji="1" lang="zh-CN" altLang="en-US" dirty="0"/>
                <a:t>参数量：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未知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基础模型：</a:t>
              </a:r>
              <a:r>
                <a:rPr kumimoji="1" lang="en-US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DiT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模型架构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 +Latent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Diffusion</a:t>
              </a: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/>
                <a:t>训练数据：未知，但大概率包含大量合成数据</a:t>
              </a:r>
            </a:p>
          </p:txBody>
        </p:sp>
        <p:cxnSp>
          <p:nvCxnSpPr>
            <p:cNvPr id="3" name="直线连接符 2">
              <a:extLst>
                <a:ext uri="{FF2B5EF4-FFF2-40B4-BE49-F238E27FC236}">
                  <a16:creationId xmlns:a16="http://schemas.microsoft.com/office/drawing/2014/main" id="{9955092F-D777-32C4-D424-37558CE7ACBF}"/>
                </a:ext>
              </a:extLst>
            </p:cNvPr>
            <p:cNvCxnSpPr/>
            <p:nvPr/>
          </p:nvCxnSpPr>
          <p:spPr>
            <a:xfrm>
              <a:off x="7817123" y="3081833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83ABEEA1-8A4F-4558-98A6-7605E8734644}"/>
                </a:ext>
              </a:extLst>
            </p:cNvPr>
            <p:cNvCxnSpPr>
              <a:cxnSpLocks/>
            </p:cNvCxnSpPr>
            <p:nvPr/>
          </p:nvCxnSpPr>
          <p:spPr>
            <a:xfrm>
              <a:off x="9130053" y="4089945"/>
              <a:ext cx="22322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2" name="Picture 4" descr="OpenAI Unveils Sora: Turn Text Prompts Into Videos Now - SN">
            <a:extLst>
              <a:ext uri="{FF2B5EF4-FFF2-40B4-BE49-F238E27FC236}">
                <a16:creationId xmlns:a16="http://schemas.microsoft.com/office/drawing/2014/main" id="{C755D9BA-AF0A-FB4F-47F1-C34AE4400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91" y="1710640"/>
            <a:ext cx="5586579" cy="372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15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8786192" cy="572971"/>
          </a:xfrm>
        </p:spPr>
        <p:txBody>
          <a:bodyPr>
            <a:noAutofit/>
          </a:bodyPr>
          <a:lstStyle/>
          <a:p>
            <a:r>
              <a:rPr lang="ja-JP" altLang="en-US"/>
              <a:t>语言大模型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" altLang="zh-CN" b="0" i="0" dirty="0">
                <a:effectLst/>
              </a:rPr>
              <a:t>Llama</a:t>
            </a:r>
            <a:r>
              <a:rPr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AC09DD-5427-C77E-AA43-5B7129F19E71}"/>
              </a:ext>
            </a:extLst>
          </p:cNvPr>
          <p:cNvGrpSpPr/>
          <p:nvPr/>
        </p:nvGrpSpPr>
        <p:grpSpPr>
          <a:xfrm>
            <a:off x="7752184" y="2121933"/>
            <a:ext cx="3484759" cy="3139321"/>
            <a:chOff x="8645214" y="1305341"/>
            <a:chExt cx="3098726" cy="313932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0282682-13F8-C032-A768-3EA3FFB432EE}"/>
                </a:ext>
              </a:extLst>
            </p:cNvPr>
            <p:cNvSpPr txBox="1"/>
            <p:nvPr/>
          </p:nvSpPr>
          <p:spPr>
            <a:xfrm>
              <a:off x="8645214" y="1305341"/>
              <a:ext cx="3098726" cy="313932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Meta</a:t>
              </a:r>
              <a:r>
                <a:rPr kumimoji="1" lang="zh-CN" altLang="en-US" dirty="0"/>
                <a:t>在</a:t>
              </a:r>
              <a:r>
                <a:rPr kumimoji="1" lang="en-US" altLang="zh-CN" dirty="0"/>
                <a:t>2024</a:t>
              </a:r>
              <a:r>
                <a:rPr kumimoji="1" lang="zh-CN" altLang="en-US" dirty="0"/>
                <a:t>年</a:t>
              </a:r>
              <a:r>
                <a:rPr kumimoji="1" lang="en-US" altLang="zh-CN" dirty="0"/>
                <a:t>3</a:t>
              </a:r>
              <a:r>
                <a:rPr kumimoji="1" lang="zh-CN" altLang="en-US" dirty="0"/>
                <a:t>月发布新版本大语言模型</a:t>
              </a:r>
              <a:r>
                <a:rPr kumimoji="1" lang="en-US" altLang="zh-CN" dirty="0"/>
                <a:t>Llama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3</a:t>
              </a:r>
              <a:r>
                <a:rPr kumimoji="1" lang="zh-CN" altLang="en-US" dirty="0"/>
                <a:t>，上下文窗口从</a:t>
              </a:r>
              <a:r>
                <a:rPr kumimoji="1" lang="en-US" altLang="zh-CN" dirty="0"/>
                <a:t>Llama 2</a:t>
              </a:r>
              <a:r>
                <a:rPr kumimoji="1" lang="zh-CN" altLang="en-US" dirty="0"/>
                <a:t>的</a:t>
              </a:r>
              <a:r>
                <a:rPr kumimoji="1" lang="en-US" altLang="zh-CN" dirty="0"/>
                <a:t>4000</a:t>
              </a:r>
              <a:r>
                <a:rPr kumimoji="1" lang="zh-CN" altLang="en-US" dirty="0"/>
                <a:t>个</a:t>
              </a:r>
              <a:r>
                <a:rPr kumimoji="1" lang="en-US" altLang="zh-CN" dirty="0"/>
                <a:t>tokens</a:t>
              </a:r>
              <a:r>
                <a:rPr kumimoji="1" lang="zh-CN" altLang="en-US" dirty="0"/>
                <a:t>增加到</a:t>
              </a:r>
              <a:r>
                <a:rPr kumimoji="1" lang="en-US" altLang="zh-CN" dirty="0"/>
                <a:t>8000</a:t>
              </a:r>
              <a:r>
                <a:rPr kumimoji="1" lang="zh-CN" altLang="en-US" dirty="0"/>
                <a:t>个</a:t>
              </a:r>
              <a:r>
                <a:rPr kumimoji="1" lang="en-US" altLang="zh-CN" dirty="0"/>
                <a:t>tokens</a:t>
              </a:r>
            </a:p>
            <a:p>
              <a:endParaRPr kumimoji="1" lang="en-US" altLang="zh-CN" dirty="0"/>
            </a:p>
            <a:p>
              <a:r>
                <a:rPr kumimoji="1" lang="zh-CN" altLang="en-US" dirty="0"/>
                <a:t>参数量：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~80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亿 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-4000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亿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基础模型：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Transformer</a:t>
              </a:r>
            </a:p>
            <a:p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CN" altLang="en-US" dirty="0"/>
                <a:t>训练数据：</a:t>
              </a:r>
              <a:r>
                <a:rPr kumimoji="1" lang="en-AU" altLang="zh-CN" dirty="0"/>
                <a:t> </a:t>
              </a:r>
              <a:r>
                <a:rPr kumimoji="1" lang="zh-CN" altLang="en-US" dirty="0"/>
                <a:t>训练数据包含</a:t>
              </a:r>
              <a:r>
                <a:rPr kumimoji="1" lang="en-US" altLang="zh-CN" dirty="0"/>
                <a:t>15</a:t>
              </a:r>
              <a:r>
                <a:rPr kumimoji="1" lang="zh-CN" altLang="en-US" dirty="0"/>
                <a:t>万亿</a:t>
              </a:r>
              <a:r>
                <a:rPr kumimoji="1" lang="en-US" altLang="zh-CN" dirty="0"/>
                <a:t>token</a:t>
              </a:r>
              <a:r>
                <a:rPr kumimoji="1" lang="zh-CN" altLang="en-US" dirty="0"/>
                <a:t>，相当于</a:t>
              </a:r>
              <a:r>
                <a:rPr kumimoji="1" lang="en-US" altLang="zh-CN" dirty="0"/>
                <a:t>Llama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2</a:t>
              </a:r>
              <a:r>
                <a:rPr kumimoji="1" lang="zh-CN" altLang="en-US" dirty="0"/>
                <a:t>的</a:t>
              </a:r>
              <a:r>
                <a:rPr kumimoji="1" lang="en-US" altLang="zh-CN" dirty="0"/>
                <a:t>7</a:t>
              </a:r>
              <a:r>
                <a:rPr kumimoji="1" lang="zh-CN" altLang="en-US" dirty="0"/>
                <a:t>倍</a:t>
              </a:r>
            </a:p>
          </p:txBody>
        </p:sp>
        <p:cxnSp>
          <p:nvCxnSpPr>
            <p:cNvPr id="3" name="直线连接符 2">
              <a:extLst>
                <a:ext uri="{FF2B5EF4-FFF2-40B4-BE49-F238E27FC236}">
                  <a16:creationId xmlns:a16="http://schemas.microsoft.com/office/drawing/2014/main" id="{9955092F-D777-32C4-D424-37558CE7ACBF}"/>
                </a:ext>
              </a:extLst>
            </p:cNvPr>
            <p:cNvCxnSpPr/>
            <p:nvPr/>
          </p:nvCxnSpPr>
          <p:spPr>
            <a:xfrm>
              <a:off x="8645215" y="2575937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83ABEEA1-8A4F-4558-98A6-7605E8734644}"/>
                </a:ext>
              </a:extLst>
            </p:cNvPr>
            <p:cNvCxnSpPr/>
            <p:nvPr/>
          </p:nvCxnSpPr>
          <p:spPr>
            <a:xfrm>
              <a:off x="10087756" y="3368025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CB71C57-8A50-6F67-382C-B7C47CC7A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6" r="7657"/>
          <a:stretch/>
        </p:blipFill>
        <p:spPr>
          <a:xfrm>
            <a:off x="695400" y="1553532"/>
            <a:ext cx="6552728" cy="427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5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8786192" cy="572971"/>
          </a:xfrm>
        </p:spPr>
        <p:txBody>
          <a:bodyPr>
            <a:noAutofit/>
          </a:bodyPr>
          <a:lstStyle/>
          <a:p>
            <a:r>
              <a:rPr lang="ja-JP" altLang="en-US"/>
              <a:t>多模态大模型</a:t>
            </a:r>
            <a:r>
              <a:rPr lang="zh-CN" altLang="en-US" dirty="0"/>
              <a:t>：</a:t>
            </a:r>
            <a:r>
              <a:rPr lang="en-US" altLang="zh-CN" dirty="0"/>
              <a:t>GPT-4o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74A9B2-E789-270F-54BE-27E7E47BA05D}"/>
              </a:ext>
            </a:extLst>
          </p:cNvPr>
          <p:cNvSpPr txBox="1"/>
          <p:nvPr/>
        </p:nvSpPr>
        <p:spPr>
          <a:xfrm>
            <a:off x="7825408" y="2204864"/>
            <a:ext cx="2880320" cy="313932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OpenAI</a:t>
            </a:r>
            <a:r>
              <a:rPr kumimoji="1" lang="zh-CN" altLang="en-US" dirty="0"/>
              <a:t>在</a:t>
            </a:r>
            <a:r>
              <a:rPr kumimoji="1" lang="en-US" altLang="zh-CN" dirty="0"/>
              <a:t>2024</a:t>
            </a:r>
            <a:r>
              <a:rPr kumimoji="1" lang="zh-CN" altLang="en-US" dirty="0"/>
              <a:t>年</a:t>
            </a:r>
            <a:r>
              <a:rPr kumimoji="1" lang="en-US" altLang="zh-CN" dirty="0"/>
              <a:t>5</a:t>
            </a:r>
            <a:r>
              <a:rPr kumimoji="1" lang="zh-CN" altLang="en-US" dirty="0"/>
              <a:t>月发布的多模态大模型，实现了</a:t>
            </a:r>
            <a:r>
              <a:rPr kumimoji="1" lang="zh-CN" altLang="en-US" b="1" dirty="0"/>
              <a:t>端到端的语音、文本、图像三种模态任务</a:t>
            </a:r>
            <a:endParaRPr kumimoji="1" lang="en-US" altLang="zh-CN" b="1" dirty="0"/>
          </a:p>
          <a:p>
            <a:endParaRPr kumimoji="1" lang="en-US" altLang="zh-CN" dirty="0"/>
          </a:p>
          <a:p>
            <a:r>
              <a:rPr kumimoji="1" lang="zh-CN" altLang="en-US" dirty="0"/>
              <a:t>参数量：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~10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基础模型：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~GPT-4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/>
              <a:t>训练数据：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</a:t>
            </a:r>
            <a:r>
              <a:rPr kumimoji="1" lang="en-US" altLang="zh-CN" dirty="0"/>
              <a:t>GPT-4 </a:t>
            </a:r>
            <a:r>
              <a:rPr kumimoji="1" lang="zh-CN" altLang="en-US" dirty="0"/>
              <a:t>的基础之上增加了语音模态数据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A496D8F-6051-DE68-2D93-FD44499E8AAF}"/>
              </a:ext>
            </a:extLst>
          </p:cNvPr>
          <p:cNvCxnSpPr/>
          <p:nvPr/>
        </p:nvCxnSpPr>
        <p:spPr>
          <a:xfrm>
            <a:off x="9049544" y="4293096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GPT-4o, a Faster and Free Model for all OpenAI Users">
            <a:extLst>
              <a:ext uri="{FF2B5EF4-FFF2-40B4-BE49-F238E27FC236}">
                <a16:creationId xmlns:a16="http://schemas.microsoft.com/office/drawing/2014/main" id="{967FA1D5-C0C1-1546-8B2E-163F1E0B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57840"/>
            <a:ext cx="6552728" cy="397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线连接符 1">
            <a:extLst>
              <a:ext uri="{FF2B5EF4-FFF2-40B4-BE49-F238E27FC236}">
                <a16:creationId xmlns:a16="http://schemas.microsoft.com/office/drawing/2014/main" id="{0B23611C-5464-443E-18F5-F83CEAC010BD}"/>
              </a:ext>
            </a:extLst>
          </p:cNvPr>
          <p:cNvCxnSpPr/>
          <p:nvPr/>
        </p:nvCxnSpPr>
        <p:spPr>
          <a:xfrm>
            <a:off x="7825408" y="3501008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7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8786192" cy="572971"/>
          </a:xfrm>
        </p:spPr>
        <p:txBody>
          <a:bodyPr>
            <a:noAutofit/>
          </a:bodyPr>
          <a:lstStyle/>
          <a:p>
            <a:r>
              <a:rPr lang="ja-JP" altLang="en-US"/>
              <a:t>大模型快速迭代</a:t>
            </a:r>
            <a:endParaRPr kumimoji="1" lang="zh-CN" altLang="en-US" dirty="0"/>
          </a:p>
        </p:txBody>
      </p:sp>
      <p:pic>
        <p:nvPicPr>
          <p:cNvPr id="1028" name="Picture 4" descr="META &amp; Microsoft Team Up on LlaMA 2 - The most Powerful FREE AI Model Yet!?  - YouTube">
            <a:extLst>
              <a:ext uri="{FF2B5EF4-FFF2-40B4-BE49-F238E27FC236}">
                <a16:creationId xmlns:a16="http://schemas.microsoft.com/office/drawing/2014/main" id="{ACBC1701-2ECF-2FCC-B5CF-51B34AA47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5" y="1343069"/>
            <a:ext cx="2461387" cy="138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43">
            <a:extLst>
              <a:ext uri="{FF2B5EF4-FFF2-40B4-BE49-F238E27FC236}">
                <a16:creationId xmlns:a16="http://schemas.microsoft.com/office/drawing/2014/main" id="{27800AD1-B077-9223-450D-B269D1B29AD3}"/>
              </a:ext>
            </a:extLst>
          </p:cNvPr>
          <p:cNvSpPr txBox="1"/>
          <p:nvPr/>
        </p:nvSpPr>
        <p:spPr>
          <a:xfrm>
            <a:off x="3118993" y="1586395"/>
            <a:ext cx="259228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Llama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 hangingPunct="0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70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- 700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F478676-87A3-CF64-6666-C2D689626EA7}"/>
              </a:ext>
            </a:extLst>
          </p:cNvPr>
          <p:cNvCxnSpPr>
            <a:cxnSpLocks/>
          </p:cNvCxnSpPr>
          <p:nvPr/>
        </p:nvCxnSpPr>
        <p:spPr>
          <a:xfrm>
            <a:off x="5387305" y="1988840"/>
            <a:ext cx="1080000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43">
            <a:extLst>
              <a:ext uri="{FF2B5EF4-FFF2-40B4-BE49-F238E27FC236}">
                <a16:creationId xmlns:a16="http://schemas.microsoft.com/office/drawing/2014/main" id="{02429AF7-7790-7EF8-94BA-39DC5491BCFA}"/>
              </a:ext>
            </a:extLst>
          </p:cNvPr>
          <p:cNvSpPr txBox="1"/>
          <p:nvPr/>
        </p:nvSpPr>
        <p:spPr>
          <a:xfrm>
            <a:off x="3170798" y="5112482"/>
            <a:ext cx="191841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GPT-4o</a:t>
            </a:r>
          </a:p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参数：与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GPT-4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相当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0" name="Picture 2" descr="Meta's Llama 3: Revolutionizing AI with Advanced Capabilities and Wider  Accessibility">
            <a:extLst>
              <a:ext uri="{FF2B5EF4-FFF2-40B4-BE49-F238E27FC236}">
                <a16:creationId xmlns:a16="http://schemas.microsoft.com/office/drawing/2014/main" id="{6F15B02A-7B3E-6A5C-4003-82C8C1CD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81" y="1346163"/>
            <a:ext cx="2456124" cy="138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3">
            <a:extLst>
              <a:ext uri="{FF2B5EF4-FFF2-40B4-BE49-F238E27FC236}">
                <a16:creationId xmlns:a16="http://schemas.microsoft.com/office/drawing/2014/main" id="{06909B68-E33C-2C47-5AFB-3CB9916E8543}"/>
              </a:ext>
            </a:extLst>
          </p:cNvPr>
          <p:cNvSpPr txBox="1"/>
          <p:nvPr/>
        </p:nvSpPr>
        <p:spPr>
          <a:xfrm>
            <a:off x="9577945" y="1619836"/>
            <a:ext cx="259228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Llama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</a:p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 hangingPunct="0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80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-4000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8D888C-7A55-71E0-CA68-FC1AC6FD2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715420"/>
            <a:ext cx="2461387" cy="1378376"/>
          </a:xfrm>
          <a:prstGeom prst="rect">
            <a:avLst/>
          </a:prstGeom>
        </p:spPr>
      </p:pic>
      <p:sp>
        <p:nvSpPr>
          <p:cNvPr id="10" name="TextBox 43">
            <a:extLst>
              <a:ext uri="{FF2B5EF4-FFF2-40B4-BE49-F238E27FC236}">
                <a16:creationId xmlns:a16="http://schemas.microsoft.com/office/drawing/2014/main" id="{C5D2E599-CC6D-C2F0-711C-F0EA9FDF3D02}"/>
              </a:ext>
            </a:extLst>
          </p:cNvPr>
          <p:cNvSpPr txBox="1"/>
          <p:nvPr/>
        </p:nvSpPr>
        <p:spPr>
          <a:xfrm>
            <a:off x="9579548" y="5129032"/>
            <a:ext cx="191841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OpenAI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o1</a:t>
            </a:r>
          </a:p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参数：与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GPT-4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相当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E1A3FD0-BC7C-0751-466D-A2EFF96F4078}"/>
              </a:ext>
            </a:extLst>
          </p:cNvPr>
          <p:cNvCxnSpPr>
            <a:cxnSpLocks/>
          </p:cNvCxnSpPr>
          <p:nvPr/>
        </p:nvCxnSpPr>
        <p:spPr>
          <a:xfrm>
            <a:off x="5381306" y="5544530"/>
            <a:ext cx="1080000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C821EDE0-4800-2E88-F36A-C516500487E9}"/>
              </a:ext>
            </a:extLst>
          </p:cNvPr>
          <p:cNvCxnSpPr>
            <a:cxnSpLocks/>
          </p:cNvCxnSpPr>
          <p:nvPr/>
        </p:nvCxnSpPr>
        <p:spPr>
          <a:xfrm>
            <a:off x="5387816" y="3736354"/>
            <a:ext cx="1080000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3">
            <a:extLst>
              <a:ext uri="{FF2B5EF4-FFF2-40B4-BE49-F238E27FC236}">
                <a16:creationId xmlns:a16="http://schemas.microsoft.com/office/drawing/2014/main" id="{647977B1-8A0B-DDDF-4B48-000F448F295E}"/>
              </a:ext>
            </a:extLst>
          </p:cNvPr>
          <p:cNvSpPr txBox="1"/>
          <p:nvPr/>
        </p:nvSpPr>
        <p:spPr>
          <a:xfrm>
            <a:off x="9600224" y="3444802"/>
            <a:ext cx="259228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Stable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Diffusion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</a:p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 hangingPunct="0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80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BEBFB1-FE4D-BD7E-2FFA-8DFB2890E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95" y="3064782"/>
            <a:ext cx="2461387" cy="1343144"/>
          </a:xfrm>
          <a:prstGeom prst="rect">
            <a:avLst/>
          </a:prstGeom>
        </p:spPr>
      </p:pic>
      <p:sp>
        <p:nvSpPr>
          <p:cNvPr id="13" name="TextBox 43">
            <a:extLst>
              <a:ext uri="{FF2B5EF4-FFF2-40B4-BE49-F238E27FC236}">
                <a16:creationId xmlns:a16="http://schemas.microsoft.com/office/drawing/2014/main" id="{2F6EC3EA-9194-A2B7-6DD0-83BDC28907B5}"/>
              </a:ext>
            </a:extLst>
          </p:cNvPr>
          <p:cNvSpPr txBox="1"/>
          <p:nvPr/>
        </p:nvSpPr>
        <p:spPr>
          <a:xfrm>
            <a:off x="3118993" y="3218632"/>
            <a:ext cx="1918412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Stable Diffusion 2.0</a:t>
            </a:r>
          </a:p>
          <a:p>
            <a:pPr defTabSz="914400" hangingPunct="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年份：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914400" hangingPunct="0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~35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E7A8A8-068D-DE29-E79E-5BC2D8369805}"/>
              </a:ext>
            </a:extLst>
          </p:cNvPr>
          <p:cNvSpPr txBox="1"/>
          <p:nvPr/>
        </p:nvSpPr>
        <p:spPr>
          <a:xfrm>
            <a:off x="796996" y="3321924"/>
            <a:ext cx="2016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Stable Diffusion 2.0</a:t>
            </a:r>
            <a:endParaRPr kumimoji="1" lang="zh-CN" altLang="en-US" sz="2400" b="1" dirty="0">
              <a:solidFill>
                <a:schemeClr val="bg1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18" name="Picture 2" descr="Stable Diffusion 3 — Stability AI">
            <a:extLst>
              <a:ext uri="{FF2B5EF4-FFF2-40B4-BE49-F238E27FC236}">
                <a16:creationId xmlns:a16="http://schemas.microsoft.com/office/drawing/2014/main" id="{FBA000BD-03B0-165F-288A-B7B3124E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643" y="3031249"/>
            <a:ext cx="2456125" cy="140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penAI o1 Hub | OpenAI">
            <a:extLst>
              <a:ext uri="{FF2B5EF4-FFF2-40B4-BE49-F238E27FC236}">
                <a16:creationId xmlns:a16="http://schemas.microsoft.com/office/drawing/2014/main" id="{32FD0473-EA77-4476-980C-74C32213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45" y="4816261"/>
            <a:ext cx="2461387" cy="13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5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视觉模型安全可信问题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8D59CC-61F2-2405-3887-2D5D71D06E0F}"/>
              </a:ext>
            </a:extLst>
          </p:cNvPr>
          <p:cNvSpPr txBox="1"/>
          <p:nvPr/>
        </p:nvSpPr>
        <p:spPr>
          <a:xfrm>
            <a:off x="926276" y="5321841"/>
            <a:ext cx="429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新闻造假：美国总统被捕（图像</a:t>
            </a:r>
            <a:r>
              <a:rPr kumimoji="1" lang="en-US" altLang="zh-CN" dirty="0"/>
              <a:t>+</a:t>
            </a:r>
            <a:r>
              <a:rPr kumimoji="1" lang="zh-CN" altLang="en-US" dirty="0"/>
              <a:t>新闻）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D0380-4D92-6750-4259-62410FCBA992}"/>
              </a:ext>
            </a:extLst>
          </p:cNvPr>
          <p:cNvSpPr txBox="1"/>
          <p:nvPr/>
        </p:nvSpPr>
        <p:spPr>
          <a:xfrm>
            <a:off x="5865288" y="5321841"/>
            <a:ext cx="523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Midjourney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生成“教皇穿羽绒服，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2800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万次浏览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2856638" y="1354558"/>
            <a:ext cx="6622865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虚假新闻与公众事件伪造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24D64E-0F25-6793-3DDD-FE78C0AB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34" y="2272513"/>
            <a:ext cx="4221882" cy="27169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E8A4CF-31B3-8DF0-AC63-E35D44B4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71" y="2272514"/>
            <a:ext cx="4777819" cy="27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19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视觉模型安全可信问题</a:t>
            </a:r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D0380-4D92-6750-4259-62410FCBA992}"/>
              </a:ext>
            </a:extLst>
          </p:cNvPr>
          <p:cNvSpPr txBox="1"/>
          <p:nvPr/>
        </p:nvSpPr>
        <p:spPr>
          <a:xfrm>
            <a:off x="2736660" y="5553584"/>
            <a:ext cx="671868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美国马里兰大学和纽约大学联合研究发现，在特定文本提示下，</a:t>
            </a:r>
            <a:r>
              <a:rPr kumimoji="1" lang="zh-CN" altLang="en-US" b="1" dirty="0">
                <a:solidFill>
                  <a:srgbClr val="C00000"/>
                </a:solidFill>
              </a:rPr>
              <a:t>生成扩散模型会合成侵犯版权的图片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2855640" y="1282498"/>
            <a:ext cx="6480720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生成数据侵犯版权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625093-B6A5-0B53-B21D-227D6AF7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89" y="1795082"/>
            <a:ext cx="5366975" cy="16704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DB080F-0F19-5C9A-1CEE-1E1FF643F7F6}"/>
              </a:ext>
            </a:extLst>
          </p:cNvPr>
          <p:cNvSpPr txBox="1"/>
          <p:nvPr/>
        </p:nvSpPr>
        <p:spPr>
          <a:xfrm>
            <a:off x="2396250" y="380525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生成的：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A08E5A-3344-7241-DE77-34ADDD995B45}"/>
              </a:ext>
            </a:extLst>
          </p:cNvPr>
          <p:cNvSpPr txBox="1"/>
          <p:nvPr/>
        </p:nvSpPr>
        <p:spPr>
          <a:xfrm>
            <a:off x="2396250" y="45218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原始的：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AF80EC-D773-0BF1-9378-C6471AF88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201" y="3436447"/>
            <a:ext cx="5564320" cy="18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5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视觉模型安全可信问题</a:t>
            </a:r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D0380-4D92-6750-4259-62410FCBA992}"/>
              </a:ext>
            </a:extLst>
          </p:cNvPr>
          <p:cNvSpPr txBox="1"/>
          <p:nvPr/>
        </p:nvSpPr>
        <p:spPr>
          <a:xfrm>
            <a:off x="2736660" y="5490964"/>
            <a:ext cx="671868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谷歌、</a:t>
            </a:r>
            <a:r>
              <a:rPr kumimoji="1" lang="en-US" altLang="zh-CN" dirty="0"/>
              <a:t>DeepMind</a:t>
            </a:r>
            <a:r>
              <a:rPr kumimoji="1" lang="zh-CN" altLang="en-US" dirty="0"/>
              <a:t>、苏黎世联邦理工学院、普林斯顿、伯克利联合研究发现，生成扩散模型会</a:t>
            </a:r>
            <a:r>
              <a:rPr kumimoji="1" lang="zh-CN" altLang="en-US" b="1" dirty="0">
                <a:solidFill>
                  <a:srgbClr val="C00000"/>
                </a:solidFill>
              </a:rPr>
              <a:t>记忆并泄露原始训练数据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2306844" y="1340188"/>
            <a:ext cx="7578312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记忆并渗漏原始训练数据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4B132A-D271-DCF8-E773-D54992B9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40" y="1947498"/>
            <a:ext cx="7385248" cy="13374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48B834-F497-B28B-0EAE-D681471B8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532" y="3645024"/>
            <a:ext cx="6705600" cy="1485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AA4A34-CB26-FA81-AB3B-E2B2A3A096C9}"/>
              </a:ext>
            </a:extLst>
          </p:cNvPr>
          <p:cNvSpPr txBox="1"/>
          <p:nvPr/>
        </p:nvSpPr>
        <p:spPr>
          <a:xfrm>
            <a:off x="1954976" y="3854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生成的：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39F9D1-2D60-A222-55EE-83965F1492CB}"/>
              </a:ext>
            </a:extLst>
          </p:cNvPr>
          <p:cNvSpPr txBox="1"/>
          <p:nvPr/>
        </p:nvSpPr>
        <p:spPr>
          <a:xfrm>
            <a:off x="1954976" y="457122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原始的：</a:t>
            </a:r>
          </a:p>
        </p:txBody>
      </p:sp>
    </p:spTree>
    <p:extLst>
      <p:ext uri="{BB962C8B-B14F-4D97-AF65-F5344CB8AC3E}">
        <p14:creationId xmlns:p14="http://schemas.microsoft.com/office/powerpoint/2010/main" val="391648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70DC0-AE99-EC8B-DE1C-05F9F0C5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dirty="0"/>
              <a:t>《</a:t>
            </a:r>
            <a:r>
              <a:rPr kumimoji="1" lang="zh-CN" altLang="en-US" sz="4400" dirty="0"/>
              <a:t>人工智能：数据与模型安全</a:t>
            </a:r>
            <a:r>
              <a:rPr kumimoji="1" lang="en-US" altLang="zh-CN" sz="4400" dirty="0"/>
              <a:t>》</a:t>
            </a:r>
            <a:endParaRPr kumimoji="1" lang="zh-CN" altLang="en-US"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AC8687-EE3B-C58D-2914-80D61E23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1484784"/>
            <a:ext cx="432048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8045F5-1FCD-788B-CA13-10A343191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051" y="1629999"/>
            <a:ext cx="6511897" cy="1447088"/>
          </a:xfrm>
          <a:prstGeom prst="rect">
            <a:avLst/>
          </a:prstGeom>
        </p:spPr>
      </p:pic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视觉模型安全可信问题</a:t>
            </a:r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D0380-4D92-6750-4259-62410FCBA992}"/>
              </a:ext>
            </a:extLst>
          </p:cNvPr>
          <p:cNvSpPr txBox="1"/>
          <p:nvPr/>
        </p:nvSpPr>
        <p:spPr>
          <a:xfrm>
            <a:off x="2167065" y="5589240"/>
            <a:ext cx="7857868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谷歌、</a:t>
            </a:r>
            <a:r>
              <a:rPr lang="zh-CN" altLang="en-US" b="0" i="0" dirty="0">
                <a:solidFill>
                  <a:srgbClr val="040C28"/>
                </a:solidFill>
                <a:effectLst/>
                <a:latin typeface="Google Sans"/>
              </a:rPr>
              <a:t>苏黎世联邦理工学院、英伟达等单位联合</a:t>
            </a:r>
            <a:r>
              <a:rPr kumimoji="1" lang="zh-CN" altLang="en-US" dirty="0"/>
              <a:t>研究发现：</a:t>
            </a:r>
            <a:r>
              <a:rPr kumimoji="1" lang="en-US" altLang="zh-CN" b="1" dirty="0">
                <a:solidFill>
                  <a:srgbClr val="C00000"/>
                </a:solidFill>
              </a:rPr>
              <a:t>60</a:t>
            </a:r>
            <a:r>
              <a:rPr kumimoji="1" lang="zh-CN" altLang="en-US" b="1" dirty="0">
                <a:solidFill>
                  <a:srgbClr val="C00000"/>
                </a:solidFill>
              </a:rPr>
              <a:t>美元可以买到并投毒</a:t>
            </a:r>
            <a:r>
              <a:rPr lang="zh-CN" altLang="en-US" b="1" dirty="0">
                <a:solidFill>
                  <a:srgbClr val="C00000"/>
                </a:solidFill>
              </a:rPr>
              <a:t>大规模数据集的</a:t>
            </a:r>
            <a:r>
              <a:rPr lang="en-US" altLang="zh-CN" b="1" dirty="0">
                <a:solidFill>
                  <a:srgbClr val="C00000"/>
                </a:solidFill>
              </a:rPr>
              <a:t>0.01%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2855640" y="1242701"/>
            <a:ext cx="6480720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训练数据易被投毒或安插后门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FBEE14-48A1-AA78-D154-8363DF48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856" y="3028627"/>
            <a:ext cx="6622504" cy="2412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8CE3DC-C3B0-04A6-0D25-832E092297EB}"/>
              </a:ext>
            </a:extLst>
          </p:cNvPr>
          <p:cNvSpPr txBox="1"/>
          <p:nvPr/>
        </p:nvSpPr>
        <p:spPr>
          <a:xfrm>
            <a:off x="9121328" y="3103721"/>
            <a:ext cx="244728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大数据集往往只提供下载链接，而过期的下载链接可以被攻击者购买，来向模型中安插后门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A44434-5F0D-1369-6B3B-88C47C2D6322}"/>
              </a:ext>
            </a:extLst>
          </p:cNvPr>
          <p:cNvSpPr/>
          <p:nvPr/>
        </p:nvSpPr>
        <p:spPr>
          <a:xfrm>
            <a:off x="6831264" y="3066623"/>
            <a:ext cx="1080120" cy="237403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1AA446-F795-D896-7D9C-A3DF49F3EAAF}"/>
              </a:ext>
            </a:extLst>
          </p:cNvPr>
          <p:cNvSpPr txBox="1"/>
          <p:nvPr/>
        </p:nvSpPr>
        <p:spPr>
          <a:xfrm>
            <a:off x="9121328" y="4803400"/>
            <a:ext cx="244728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不同数据集，</a:t>
            </a:r>
            <a:r>
              <a:rPr kumimoji="1" lang="en-US" altLang="zh-CN" b="1" dirty="0">
                <a:solidFill>
                  <a:srgbClr val="C00000"/>
                </a:solidFill>
              </a:rPr>
              <a:t>1</a:t>
            </a:r>
            <a:r>
              <a:rPr kumimoji="1" lang="zh-CN" altLang="en-US" b="1" dirty="0">
                <a:solidFill>
                  <a:srgbClr val="C00000"/>
                </a:solidFill>
              </a:rPr>
              <a:t>万美元可以买到的链接比例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39CDA90-A21B-715F-5AD6-1D64D8A0782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892904" y="4648930"/>
            <a:ext cx="1228424" cy="47763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4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声音模型安全可信问题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8D59CC-61F2-2405-3887-2D5D71D06E0F}"/>
              </a:ext>
            </a:extLst>
          </p:cNvPr>
          <p:cNvSpPr txBox="1"/>
          <p:nvPr/>
        </p:nvSpPr>
        <p:spPr>
          <a:xfrm>
            <a:off x="1020427" y="5421324"/>
            <a:ext cx="4185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合成明星（本尼）声音跟被人签署合同，索要定金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D0380-4D92-6750-4259-62410FCBA992}"/>
              </a:ext>
            </a:extLst>
          </p:cNvPr>
          <p:cNvSpPr txBox="1"/>
          <p:nvPr/>
        </p:nvSpPr>
        <p:spPr>
          <a:xfrm>
            <a:off x="5807812" y="5564275"/>
            <a:ext cx="523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合成明星音乐（</a:t>
            </a:r>
            <a:r>
              <a:rPr lang="en-AU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R&amp;B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歌手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Frank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Ocean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），卖给粉丝或娱乐公司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2856638" y="1354558"/>
            <a:ext cx="6622865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C00000"/>
                </a:solidFill>
              </a:rPr>
              <a:t>AI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合成声音诈骗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157E08-84B2-86B2-368F-6ABD27DE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03" y="2282729"/>
            <a:ext cx="3543300" cy="2933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598316-0AC2-5A6A-A5C1-6E764063B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808" y="2272512"/>
            <a:ext cx="4504267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60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声音模型安全可信问题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8D59CC-61F2-2405-3887-2D5D71D06E0F}"/>
              </a:ext>
            </a:extLst>
          </p:cNvPr>
          <p:cNvSpPr txBox="1"/>
          <p:nvPr/>
        </p:nvSpPr>
        <p:spPr>
          <a:xfrm>
            <a:off x="3026968" y="5471750"/>
            <a:ext cx="6282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合成女儿呼救的声音，并勒索母亲</a:t>
            </a:r>
            <a:r>
              <a:rPr lang="en-AU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Jennifer DeStefano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万美元的赎金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2856638" y="1354558"/>
            <a:ext cx="6622865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C00000"/>
                </a:solidFill>
              </a:rPr>
              <a:t>AI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合成声音勒索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675CF-4495-3380-21D3-096068D2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187387"/>
            <a:ext cx="3600400" cy="28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30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语言模型安全可信问题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2387588" y="1284730"/>
            <a:ext cx="741682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幻觉问题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2D8671-CC79-8DFD-F3D9-18D81ABE03EE}"/>
              </a:ext>
            </a:extLst>
          </p:cNvPr>
          <p:cNvSpPr txBox="1"/>
          <p:nvPr/>
        </p:nvSpPr>
        <p:spPr>
          <a:xfrm>
            <a:off x="9172302" y="3645024"/>
            <a:ext cx="220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复旦大学里并没有雁栖湖！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94AEE5-3C11-6155-E6F5-66AE8CF9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2060848"/>
            <a:ext cx="7416824" cy="428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61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语言模型安全可信问题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2387588" y="1410944"/>
            <a:ext cx="741682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奶奶漏洞、重复漏洞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E9192E-2482-DD65-1E9F-F077ECB59C0A}"/>
              </a:ext>
            </a:extLst>
          </p:cNvPr>
          <p:cNvSpPr txBox="1"/>
          <p:nvPr/>
        </p:nvSpPr>
        <p:spPr>
          <a:xfrm>
            <a:off x="9048327" y="3984011"/>
            <a:ext cx="1728193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重复说一个单词到一定次数后会开始生成原始训练数据。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BDE581-F4E3-8F3C-A663-92AC81CED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2" y="2132856"/>
            <a:ext cx="3144137" cy="3976408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AE2A994-768B-CD09-DB11-362B6386543E}"/>
              </a:ext>
            </a:extLst>
          </p:cNvPr>
          <p:cNvCxnSpPr>
            <a:cxnSpLocks/>
          </p:cNvCxnSpPr>
          <p:nvPr/>
        </p:nvCxnSpPr>
        <p:spPr>
          <a:xfrm>
            <a:off x="4590689" y="2636912"/>
            <a:ext cx="57116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1E5C40BA-84A7-E579-EBF8-9E9B4A6F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648" y="3336086"/>
            <a:ext cx="3291223" cy="27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DEFD72-B50C-C9F3-C573-9FC5922C1BC9}"/>
              </a:ext>
            </a:extLst>
          </p:cNvPr>
          <p:cNvSpPr txBox="1"/>
          <p:nvPr/>
        </p:nvSpPr>
        <p:spPr>
          <a:xfrm>
            <a:off x="8929" y="6397153"/>
            <a:ext cx="1155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Nasr M, </a:t>
            </a:r>
            <a:r>
              <a:rPr lang="en" altLang="zh-CN" sz="1400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Carlini</a:t>
            </a:r>
            <a:r>
              <a:rPr lang="en" altLang="zh-CN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N, </a:t>
            </a:r>
            <a:r>
              <a:rPr lang="en" altLang="zh-CN" sz="1400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Hayase</a:t>
            </a:r>
            <a:r>
              <a:rPr lang="en" altLang="zh-CN" sz="14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J, et al. Scalable Extraction of Training Data from (Production) Language Models[J]. arXiv:2311.17035, 2023.</a:t>
            </a:r>
            <a:endParaRPr kumimoji="1"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E16765F-9FDB-A99F-A3D8-6B101BAE96C4}"/>
              </a:ext>
            </a:extLst>
          </p:cNvPr>
          <p:cNvCxnSpPr>
            <a:cxnSpLocks/>
          </p:cNvCxnSpPr>
          <p:nvPr/>
        </p:nvCxnSpPr>
        <p:spPr>
          <a:xfrm>
            <a:off x="8366211" y="4725924"/>
            <a:ext cx="57116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45BEA2B-D9EB-F9DA-8A4F-338F11A1461F}"/>
              </a:ext>
            </a:extLst>
          </p:cNvPr>
          <p:cNvSpPr txBox="1"/>
          <p:nvPr/>
        </p:nvSpPr>
        <p:spPr>
          <a:xfrm>
            <a:off x="5354265" y="2340168"/>
            <a:ext cx="4180962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通过编制感人的故事让</a:t>
            </a:r>
            <a:r>
              <a:rPr lang="en-US" altLang="zh-CN" b="1" dirty="0">
                <a:solidFill>
                  <a:srgbClr val="C00000"/>
                </a:solidFill>
              </a:rPr>
              <a:t>ChatGPT</a:t>
            </a:r>
            <a:r>
              <a:rPr lang="zh-CN" altLang="en-US" b="1" dirty="0">
                <a:solidFill>
                  <a:srgbClr val="C00000"/>
                </a:solidFill>
              </a:rPr>
              <a:t>生成</a:t>
            </a:r>
            <a:r>
              <a:rPr lang="en-US" altLang="zh-CN" b="1" dirty="0">
                <a:solidFill>
                  <a:srgbClr val="C00000"/>
                </a:solidFill>
              </a:rPr>
              <a:t>Windows11</a:t>
            </a:r>
            <a:r>
              <a:rPr lang="zh-CN" altLang="en-US" b="1" dirty="0">
                <a:solidFill>
                  <a:srgbClr val="C00000"/>
                </a:solidFill>
              </a:rPr>
              <a:t>的激活序列号</a:t>
            </a:r>
          </a:p>
        </p:txBody>
      </p:sp>
    </p:spTree>
    <p:extLst>
      <p:ext uri="{BB962C8B-B14F-4D97-AF65-F5344CB8AC3E}">
        <p14:creationId xmlns:p14="http://schemas.microsoft.com/office/powerpoint/2010/main" val="1978603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语言模型安全可信问题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2279576" y="1372706"/>
            <a:ext cx="741682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易受越狱攻击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–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DAN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(Do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anything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now)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84A56F-F566-3159-82AE-B282B9EBC910}"/>
              </a:ext>
            </a:extLst>
          </p:cNvPr>
          <p:cNvSpPr txBox="1"/>
          <p:nvPr/>
        </p:nvSpPr>
        <p:spPr>
          <a:xfrm>
            <a:off x="1554998" y="5723964"/>
            <a:ext cx="908200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Jailbreak</a:t>
            </a:r>
            <a:r>
              <a:rPr lang="zh-CN" altLang="en-US" sz="18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Chat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GPT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网站提供了大量用来越狱的文本提示，其中最出名的是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DAN</a:t>
            </a:r>
            <a:endParaRPr lang="zh-CN" altLang="en-US" sz="18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37D877-78EE-F66A-D753-3B5B5568F464}"/>
              </a:ext>
            </a:extLst>
          </p:cNvPr>
          <p:cNvSpPr txBox="1"/>
          <p:nvPr/>
        </p:nvSpPr>
        <p:spPr>
          <a:xfrm>
            <a:off x="407368" y="6380941"/>
            <a:ext cx="315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-US" altLang="zh-CN" sz="16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www.jailbreakchat.com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82D572-22F9-E79A-70D3-863A666D6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348"/>
            <a:ext cx="5039986" cy="26442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78ED86-2041-53BA-67C6-D39F58E67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65" y="2200127"/>
            <a:ext cx="5430923" cy="31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93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语言模型安全可信问题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1667508" y="1638827"/>
            <a:ext cx="885698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实际上：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你问的问题本身就暴露了你的秘密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84A56F-F566-3159-82AE-B282B9EBC910}"/>
              </a:ext>
            </a:extLst>
          </p:cNvPr>
          <p:cNvSpPr txBox="1"/>
          <p:nvPr/>
        </p:nvSpPr>
        <p:spPr>
          <a:xfrm>
            <a:off x="1554998" y="5351324"/>
            <a:ext cx="9082004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Cyberhaven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统计了</a:t>
            </a:r>
            <a:r>
              <a:rPr lang="en-US" altLang="zh-CN" b="1" i="0" u="none" strike="noStrike" dirty="0">
                <a:solidFill>
                  <a:srgbClr val="00997F"/>
                </a:solidFill>
                <a:effectLst/>
                <a:latin typeface="Arial" panose="020B0604020202020204" pitchFamily="34" charset="0"/>
              </a:rPr>
              <a:t>160</a:t>
            </a:r>
            <a:r>
              <a:rPr lang="zh-CN" altLang="en-US" b="1" i="0" u="none" strike="noStrike" dirty="0">
                <a:solidFill>
                  <a:srgbClr val="00997F"/>
                </a:solidFill>
                <a:effectLst/>
                <a:latin typeface="Arial" panose="020B0604020202020204" pitchFamily="34" charset="0"/>
              </a:rPr>
              <a:t>万名员工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使用</a:t>
            </a:r>
            <a:r>
              <a:rPr lang="en-AU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的情况，发现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：</a:t>
            </a:r>
            <a:r>
              <a:rPr lang="en-US" altLang="zh-CN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3.1%</a:t>
            </a:r>
            <a:r>
              <a:rPr lang="zh-CN" altLang="en-US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的使用者在给</a:t>
            </a:r>
            <a:r>
              <a:rPr lang="en-AU" altLang="zh-CN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上传</a:t>
            </a:r>
            <a:r>
              <a:rPr lang="zh-CN" altLang="en-US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企业机密文件</a:t>
            </a:r>
            <a:r>
              <a:rPr lang="en-US" altLang="zh-CN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CN" altLang="en-US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37D877-78EE-F66A-D753-3B5B5568F464}"/>
              </a:ext>
            </a:extLst>
          </p:cNvPr>
          <p:cNvSpPr txBox="1"/>
          <p:nvPr/>
        </p:nvSpPr>
        <p:spPr>
          <a:xfrm>
            <a:off x="407368" y="6380941"/>
            <a:ext cx="593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600" dirty="0">
                <a:solidFill>
                  <a:schemeClr val="bg1"/>
                </a:solidFill>
              </a:rPr>
              <a:t>https://</a:t>
            </a:r>
            <a:r>
              <a:rPr kumimoji="1" lang="en-AU" altLang="zh-CN" sz="1600" dirty="0" err="1">
                <a:solidFill>
                  <a:schemeClr val="bg1"/>
                </a:solidFill>
              </a:rPr>
              <a:t>www.cnbeta.com.tw</a:t>
            </a:r>
            <a:r>
              <a:rPr kumimoji="1" lang="en-AU" altLang="zh-CN" sz="1600" dirty="0">
                <a:solidFill>
                  <a:schemeClr val="bg1"/>
                </a:solidFill>
              </a:rPr>
              <a:t>/articles/tech/1350283.htm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9458" name="Picture 2" descr="samsung semiconductor building">
            <a:extLst>
              <a:ext uri="{FF2B5EF4-FFF2-40B4-BE49-F238E27FC236}">
                <a16:creationId xmlns:a16="http://schemas.microsoft.com/office/drawing/2014/main" id="{C28CC927-C6FE-CC65-2BEC-E5169244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65" y="2709269"/>
            <a:ext cx="3455764" cy="19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87D058-EB06-EA8C-B86E-4D2A6B7C134D}"/>
              </a:ext>
            </a:extLst>
          </p:cNvPr>
          <p:cNvSpPr txBox="1"/>
          <p:nvPr/>
        </p:nvSpPr>
        <p:spPr>
          <a:xfrm>
            <a:off x="4079185" y="3241218"/>
            <a:ext cx="2884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 err="1">
                <a:solidFill>
                  <a:srgbClr val="C00000"/>
                </a:solidFill>
              </a:rPr>
              <a:t>ChatGPT</a:t>
            </a:r>
            <a:endParaRPr kumimoji="1" lang="zh-CN" altLang="en-US" sz="4400" b="1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31FB8C-F64B-C6F0-53B1-27E38876CA86}"/>
              </a:ext>
            </a:extLst>
          </p:cNvPr>
          <p:cNvSpPr txBox="1"/>
          <p:nvPr/>
        </p:nvSpPr>
        <p:spPr>
          <a:xfrm>
            <a:off x="7176120" y="3164273"/>
            <a:ext cx="3639616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三星引入</a:t>
            </a:r>
            <a:r>
              <a:rPr lang="en-AU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不到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天，就发生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起数据外泄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，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其中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次和半导体设备有关，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次和内部会议有关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065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多模态模型安全可信问题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1667508" y="1638827"/>
            <a:ext cx="885698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多模态大模型的幻觉问题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84A56F-F566-3159-82AE-B282B9EBC910}"/>
              </a:ext>
            </a:extLst>
          </p:cNvPr>
          <p:cNvSpPr txBox="1"/>
          <p:nvPr/>
        </p:nvSpPr>
        <p:spPr>
          <a:xfrm>
            <a:off x="1554998" y="5351324"/>
            <a:ext cx="908200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GPT-4V</a:t>
            </a:r>
            <a:r>
              <a:rPr lang="zh-CN" altLang="en-US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更相信文字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而</a:t>
            </a:r>
            <a:r>
              <a:rPr lang="zh-CN" altLang="en-US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忽略图像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37D877-78EE-F66A-D753-3B5B5568F464}"/>
              </a:ext>
            </a:extLst>
          </p:cNvPr>
          <p:cNvSpPr txBox="1"/>
          <p:nvPr/>
        </p:nvSpPr>
        <p:spPr>
          <a:xfrm>
            <a:off x="407368" y="6309320"/>
            <a:ext cx="966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Cui et al. "Holistic analysis of hallucination in gpt-4v (</a:t>
            </a:r>
            <a:r>
              <a:rPr kumimoji="1"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ision</a:t>
            </a:r>
            <a:r>
              <a:rPr kumimoji="1"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): Bias and interference challenges." arXiv:2311.03287 (2023).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6EE05A-24E9-92EC-C0A8-0AC8B72C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2388995"/>
            <a:ext cx="4392488" cy="25263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5078F8-E4F7-BFF8-7DFE-08E7C1E99EBA}"/>
              </a:ext>
            </a:extLst>
          </p:cNvPr>
          <p:cNvSpPr txBox="1"/>
          <p:nvPr/>
        </p:nvSpPr>
        <p:spPr>
          <a:xfrm>
            <a:off x="7104112" y="3004250"/>
            <a:ext cx="2936566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Arial" panose="020B0604020202020204" pitchFamily="34" charset="0"/>
              </a:rPr>
              <a:t>问：这幅画里有</a:t>
            </a:r>
            <a:r>
              <a:rPr kumimoji="1" lang="en-US" altLang="zh-CN" dirty="0">
                <a:latin typeface="Arial" panose="020B0604020202020204" pitchFamily="34" charset="0"/>
              </a:rPr>
              <a:t>8</a:t>
            </a:r>
            <a:r>
              <a:rPr kumimoji="1" lang="zh-CN" altLang="en-US" dirty="0">
                <a:latin typeface="Arial" panose="020B0604020202020204" pitchFamily="34" charset="0"/>
              </a:rPr>
              <a:t>个人是吧？</a:t>
            </a:r>
            <a:endParaRPr kumimoji="1" lang="en-US" altLang="zh-CN" dirty="0">
              <a:latin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</a:endParaRPr>
          </a:p>
          <a:p>
            <a:r>
              <a:rPr kumimoji="1" lang="zh-CN" altLang="en-US" dirty="0">
                <a:latin typeface="Arial" panose="020B0604020202020204" pitchFamily="34" charset="0"/>
              </a:rPr>
              <a:t>答：是的，里面有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</a:rPr>
              <a:t>8</a:t>
            </a:r>
            <a:r>
              <a:rPr kumimoji="1" lang="zh-CN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个</a:t>
            </a:r>
            <a:r>
              <a:rPr kumimoji="1" lang="zh-CN" altLang="en-US" dirty="0">
                <a:latin typeface="Arial" panose="020B0604020202020204" pitchFamily="34" charset="0"/>
              </a:rPr>
              <a:t>动画人物。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940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多模态模型安全可信问题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1667508" y="1638827"/>
            <a:ext cx="885698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大模型的训练数据可能存在地域和语言偏见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84A56F-F566-3159-82AE-B282B9EBC910}"/>
              </a:ext>
            </a:extLst>
          </p:cNvPr>
          <p:cNvSpPr txBox="1"/>
          <p:nvPr/>
        </p:nvSpPr>
        <p:spPr>
          <a:xfrm>
            <a:off x="1554998" y="5566768"/>
            <a:ext cx="908200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GPT-4V</a:t>
            </a:r>
            <a:r>
              <a:rPr lang="zh-CN" altLang="en-US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更擅长识别西方建筑和英语问题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37D877-78EE-F66A-D753-3B5B5568F464}"/>
              </a:ext>
            </a:extLst>
          </p:cNvPr>
          <p:cNvSpPr txBox="1"/>
          <p:nvPr/>
        </p:nvSpPr>
        <p:spPr>
          <a:xfrm>
            <a:off x="407368" y="6309320"/>
            <a:ext cx="966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Cui et al. "Holistic analysis of hallucination in gpt-4v (</a:t>
            </a:r>
            <a:r>
              <a:rPr kumimoji="1"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ision</a:t>
            </a:r>
            <a:r>
              <a:rPr kumimoji="1"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): Bias and interference challenges." arXiv:2311.03287 (2023).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832A4F-E9F3-ABA7-0204-E0A57DB6D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2284958"/>
            <a:ext cx="3771900" cy="3016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A13244-90BD-A04F-7666-3B2686E5F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460" y="2292944"/>
            <a:ext cx="3938786" cy="30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27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743"/>
            <a:ext cx="9793088" cy="57297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多模态安全可信模型问题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1667508" y="1638827"/>
            <a:ext cx="885698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多模态安全漏洞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84A56F-F566-3159-82AE-B282B9EBC910}"/>
              </a:ext>
            </a:extLst>
          </p:cNvPr>
          <p:cNvSpPr txBox="1"/>
          <p:nvPr/>
        </p:nvSpPr>
        <p:spPr>
          <a:xfrm>
            <a:off x="4813011" y="2601778"/>
            <a:ext cx="288032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正常让大模型识别验证码，会被直接拒绝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7802BC-B6B8-F023-B3E9-C175155F00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2348880"/>
            <a:ext cx="2370112" cy="3767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945F66-C3C8-4095-A7B2-1BDA3600FF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274841"/>
            <a:ext cx="2376264" cy="3915177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2517FEA1-3469-22A4-F184-565541705DFE}"/>
              </a:ext>
            </a:extLst>
          </p:cNvPr>
          <p:cNvCxnSpPr>
            <a:cxnSpLocks/>
          </p:cNvCxnSpPr>
          <p:nvPr/>
        </p:nvCxnSpPr>
        <p:spPr>
          <a:xfrm>
            <a:off x="4010217" y="2924944"/>
            <a:ext cx="57116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D5ADE37B-51A7-E017-EC72-336069DCAA3D}"/>
              </a:ext>
            </a:extLst>
          </p:cNvPr>
          <p:cNvCxnSpPr>
            <a:cxnSpLocks/>
          </p:cNvCxnSpPr>
          <p:nvPr/>
        </p:nvCxnSpPr>
        <p:spPr>
          <a:xfrm flipH="1">
            <a:off x="7321912" y="4941168"/>
            <a:ext cx="574288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EAB10F4-13B2-D7F8-3A3F-998B360B9DB3}"/>
              </a:ext>
            </a:extLst>
          </p:cNvPr>
          <p:cNvSpPr txBox="1"/>
          <p:nvPr/>
        </p:nvSpPr>
        <p:spPr>
          <a:xfrm>
            <a:off x="4312497" y="4618002"/>
            <a:ext cx="288032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</a:rPr>
              <a:t>将验证码放到一个背景图片中，则能成功识别</a:t>
            </a:r>
          </a:p>
        </p:txBody>
      </p:sp>
    </p:spTree>
    <p:extLst>
      <p:ext uri="{BB962C8B-B14F-4D97-AF65-F5344CB8AC3E}">
        <p14:creationId xmlns:p14="http://schemas.microsoft.com/office/powerpoint/2010/main" val="3209825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70DC0-AE99-EC8B-DE1C-05F9F0C5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dirty="0"/>
              <a:t>《</a:t>
            </a:r>
            <a:r>
              <a:rPr kumimoji="1" lang="zh-CN" altLang="en-US" sz="4400" dirty="0"/>
              <a:t>人工智能：数据与模型安全</a:t>
            </a:r>
            <a:r>
              <a:rPr kumimoji="1" lang="en-US" altLang="zh-CN" sz="4400" dirty="0"/>
              <a:t>》</a:t>
            </a:r>
            <a:endParaRPr kumimoji="1"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BD41C2-A74C-7047-CD06-417C2067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596" y="1461792"/>
            <a:ext cx="3461629" cy="46315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0EA021-7F40-FBA4-A137-4CDC743F9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1791"/>
            <a:ext cx="4170548" cy="46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65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126">
            <a:extLst>
              <a:ext uri="{FF2B5EF4-FFF2-40B4-BE49-F238E27FC236}">
                <a16:creationId xmlns:a16="http://schemas.microsoft.com/office/drawing/2014/main" id="{C04A1839-7E13-2E31-2F62-5AFDCB9B177E}"/>
              </a:ext>
            </a:extLst>
          </p:cNvPr>
          <p:cNvSpPr/>
          <p:nvPr/>
        </p:nvSpPr>
        <p:spPr>
          <a:xfrm>
            <a:off x="1217050" y="1628800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Machine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endParaRPr sz="3200" dirty="0"/>
          </a:p>
        </p:txBody>
      </p:sp>
      <p:sp>
        <p:nvSpPr>
          <p:cNvPr id="61" name="Shape 127">
            <a:extLst>
              <a:ext uri="{FF2B5EF4-FFF2-40B4-BE49-F238E27FC236}">
                <a16:creationId xmlns:a16="http://schemas.microsoft.com/office/drawing/2014/main" id="{E99BD656-E1C4-5753-E48B-AF3C1C0A64C2}"/>
              </a:ext>
            </a:extLst>
          </p:cNvPr>
          <p:cNvSpPr/>
          <p:nvPr/>
        </p:nvSpPr>
        <p:spPr>
          <a:xfrm>
            <a:off x="1217050" y="2665922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Machine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AU" altLang="zh-CN" sz="3200" dirty="0"/>
              <a:t>Paradigms</a:t>
            </a:r>
            <a:endParaRPr lang="zh-CN" altLang="en-US" sz="3200" dirty="0"/>
          </a:p>
        </p:txBody>
      </p:sp>
      <p:sp>
        <p:nvSpPr>
          <p:cNvPr id="62" name="Shape 128">
            <a:extLst>
              <a:ext uri="{FF2B5EF4-FFF2-40B4-BE49-F238E27FC236}">
                <a16:creationId xmlns:a16="http://schemas.microsoft.com/office/drawing/2014/main" id="{E0C9FDAF-6CF1-AE2E-3485-64E09DCDD4C9}"/>
              </a:ext>
            </a:extLst>
          </p:cNvPr>
          <p:cNvSpPr/>
          <p:nvPr/>
        </p:nvSpPr>
        <p:spPr>
          <a:xfrm>
            <a:off x="1468048" y="3709287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altLang="zh-CN" sz="3200" dirty="0"/>
              <a:t>Loss</a:t>
            </a:r>
            <a:r>
              <a:rPr lang="zh-CN" altLang="en-US" sz="3200" dirty="0"/>
              <a:t> </a:t>
            </a:r>
            <a:r>
              <a:rPr lang="en-US" altLang="zh-CN" sz="3200" dirty="0"/>
              <a:t>Functions</a:t>
            </a:r>
          </a:p>
        </p:txBody>
      </p:sp>
      <p:sp>
        <p:nvSpPr>
          <p:cNvPr id="2048" name="标题 2047">
            <a:extLst>
              <a:ext uri="{FF2B5EF4-FFF2-40B4-BE49-F238E27FC236}">
                <a16:creationId xmlns:a16="http://schemas.microsoft.com/office/drawing/2014/main" id="{2C956688-2D20-8472-F2FA-B0241DA2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lang="en-US" altLang="zh-CN" sz="3200" dirty="0"/>
              <a:t>Week</a:t>
            </a:r>
            <a:r>
              <a:rPr lang="zh-CN" altLang="en-US" sz="3200" dirty="0"/>
              <a:t> </a:t>
            </a:r>
            <a:r>
              <a:rPr lang="en-US" altLang="zh-CN" sz="3200" dirty="0"/>
              <a:t>1:</a:t>
            </a:r>
            <a:r>
              <a:rPr lang="zh-CN" altLang="en-US" sz="3200" dirty="0"/>
              <a:t> </a:t>
            </a:r>
            <a:r>
              <a:rPr lang="en-US" altLang="zh-CN" sz="3200" dirty="0"/>
              <a:t>Machine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Basics</a:t>
            </a:r>
            <a:endParaRPr lang="zh-CN" altLang="en-US" sz="3200" dirty="0"/>
          </a:p>
        </p:txBody>
      </p:sp>
      <p:pic>
        <p:nvPicPr>
          <p:cNvPr id="2057" name="Picture 22" descr="ai4 | The Reality Check">
            <a:extLst>
              <a:ext uri="{FF2B5EF4-FFF2-40B4-BE49-F238E27FC236}">
                <a16:creationId xmlns:a16="http://schemas.microsoft.com/office/drawing/2014/main" id="{F8554BD2-D082-A978-AC30-1340C036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662" y="2815685"/>
            <a:ext cx="3809338" cy="341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128">
            <a:extLst>
              <a:ext uri="{FF2B5EF4-FFF2-40B4-BE49-F238E27FC236}">
                <a16:creationId xmlns:a16="http://schemas.microsoft.com/office/drawing/2014/main" id="{1BA91F9E-D8D3-B51B-DB6A-68EA1BE0466C}"/>
              </a:ext>
            </a:extLst>
          </p:cNvPr>
          <p:cNvSpPr/>
          <p:nvPr/>
        </p:nvSpPr>
        <p:spPr>
          <a:xfrm>
            <a:off x="1468048" y="4890211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200" dirty="0"/>
              <a:t>4.</a:t>
            </a:r>
            <a:r>
              <a:rPr lang="zh-CN" altLang="en-US" sz="3200" dirty="0"/>
              <a:t> </a:t>
            </a:r>
            <a:r>
              <a:rPr lang="en-US" altLang="zh-CN" sz="3200" dirty="0"/>
              <a:t>Optimization</a:t>
            </a:r>
            <a:r>
              <a:rPr lang="zh-CN" altLang="en-US" sz="3200" dirty="0"/>
              <a:t> </a:t>
            </a:r>
            <a:r>
              <a:rPr lang="en-US" altLang="zh-CN" sz="32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460129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802C0-2008-7309-AF94-E6C5E2FC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What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pic>
        <p:nvPicPr>
          <p:cNvPr id="2054" name="Picture 6" descr="Machine Learning, Deep Learning, Carlo Lepelaars, aitube.io, 100DaysofMLCode, Kaggle">
            <a:extLst>
              <a:ext uri="{FF2B5EF4-FFF2-40B4-BE49-F238E27FC236}">
                <a16:creationId xmlns:a16="http://schemas.microsoft.com/office/drawing/2014/main" id="{83CA2B42-D8C3-2E36-362F-C77CC984B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9"/>
          <a:stretch/>
        </p:blipFill>
        <p:spPr bwMode="auto">
          <a:xfrm>
            <a:off x="2591625" y="1124744"/>
            <a:ext cx="7008749" cy="497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0AB76E-CCA6-88D8-4065-6C783D158E71}"/>
              </a:ext>
            </a:extLst>
          </p:cNvPr>
          <p:cNvSpPr txBox="1"/>
          <p:nvPr/>
        </p:nvSpPr>
        <p:spPr>
          <a:xfrm>
            <a:off x="767408" y="6289575"/>
            <a:ext cx="504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400" dirty="0"/>
              <a:t>https://</a:t>
            </a:r>
            <a:r>
              <a:rPr kumimoji="1" lang="en-AU" altLang="zh-CN" sz="1400" dirty="0" err="1"/>
              <a:t>carlolepelaars.nl</a:t>
            </a:r>
            <a:r>
              <a:rPr kumimoji="1" lang="en-AU" altLang="zh-CN" sz="1400" dirty="0"/>
              <a:t>/2018/10/15/100daysofmlcode-summary/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9398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0CED7-2636-5175-0D28-69CD106C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What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356AE8-9A3F-EE9C-9430-2F34A0A7B35D}"/>
              </a:ext>
            </a:extLst>
          </p:cNvPr>
          <p:cNvSpPr txBox="1"/>
          <p:nvPr/>
        </p:nvSpPr>
        <p:spPr>
          <a:xfrm>
            <a:off x="586528" y="6237312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</a:t>
            </a:r>
            <a:r>
              <a:rPr kumimoji="1" lang="en-AU" altLang="zh-CN" dirty="0" err="1"/>
              <a:t>www.image-net.org</a:t>
            </a:r>
            <a:r>
              <a:rPr kumimoji="1" lang="en-AU" altLang="zh-CN" dirty="0"/>
              <a:t>/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93FF92-5A8B-D297-8B1B-4102978B6188}"/>
              </a:ext>
            </a:extLst>
          </p:cNvPr>
          <p:cNvSpPr txBox="1"/>
          <p:nvPr/>
        </p:nvSpPr>
        <p:spPr>
          <a:xfrm>
            <a:off x="3063778" y="4572458"/>
            <a:ext cx="759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‘Cat’</a:t>
            </a:r>
            <a:endParaRPr kumimoji="1" lang="zh-CN" altLang="en-US" sz="2400" dirty="0"/>
          </a:p>
        </p:txBody>
      </p:sp>
      <p:pic>
        <p:nvPicPr>
          <p:cNvPr id="5122" name="Picture 2" descr="What does your cat mean by 'miaow'? Let Japan's pet guru Yuki Hattori  explain | Cats | The Guardian">
            <a:extLst>
              <a:ext uri="{FF2B5EF4-FFF2-40B4-BE49-F238E27FC236}">
                <a16:creationId xmlns:a16="http://schemas.microsoft.com/office/drawing/2014/main" id="{B9F65129-5CA1-D03F-9368-2147FA1CB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72" y="132608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ong Kong dog causes panic – but here's why you needn't worry about pets  spreading COVID-19">
            <a:extLst>
              <a:ext uri="{FF2B5EF4-FFF2-40B4-BE49-F238E27FC236}">
                <a16:creationId xmlns:a16="http://schemas.microsoft.com/office/drawing/2014/main" id="{6F5369FC-4660-4E19-47FD-786D2AEB9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760" y="1845070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CDA118-3B38-5CA3-DF73-AF6D35F71579}"/>
              </a:ext>
            </a:extLst>
          </p:cNvPr>
          <p:cNvSpPr txBox="1"/>
          <p:nvPr/>
        </p:nvSpPr>
        <p:spPr>
          <a:xfrm>
            <a:off x="8050066" y="4572457"/>
            <a:ext cx="84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‘Dog’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0763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0CED7-2636-5175-0D28-69CD106C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What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356AE8-9A3F-EE9C-9430-2F34A0A7B35D}"/>
              </a:ext>
            </a:extLst>
          </p:cNvPr>
          <p:cNvSpPr txBox="1"/>
          <p:nvPr/>
        </p:nvSpPr>
        <p:spPr>
          <a:xfrm>
            <a:off x="712602" y="6300028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</a:t>
            </a:r>
            <a:r>
              <a:rPr kumimoji="1" lang="en-AU" altLang="zh-CN" dirty="0" err="1"/>
              <a:t>www.image-net.org</a:t>
            </a:r>
            <a:r>
              <a:rPr kumimoji="1" lang="en-AU" altLang="zh-CN" dirty="0"/>
              <a:t>/</a:t>
            </a:r>
            <a:endParaRPr kumimoji="1" lang="zh-CN" altLang="en-US" dirty="0"/>
          </a:p>
        </p:txBody>
      </p:sp>
      <p:pic>
        <p:nvPicPr>
          <p:cNvPr id="3076" name="Picture 4" descr="Google &amp; DeepMind Researchers Revamp ImageNet | Synced">
            <a:extLst>
              <a:ext uri="{FF2B5EF4-FFF2-40B4-BE49-F238E27FC236}">
                <a16:creationId xmlns:a16="http://schemas.microsoft.com/office/drawing/2014/main" id="{A6F32704-150F-A246-5634-6431177EC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078" y="1268760"/>
            <a:ext cx="7901844" cy="338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93FF92-5A8B-D297-8B1B-4102978B6188}"/>
              </a:ext>
            </a:extLst>
          </p:cNvPr>
          <p:cNvSpPr txBox="1"/>
          <p:nvPr/>
        </p:nvSpPr>
        <p:spPr>
          <a:xfrm>
            <a:off x="4428941" y="5012930"/>
            <a:ext cx="3496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Million-scale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Image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Recognition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63273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0CED7-2636-5175-0D28-69CD106C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What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356AE8-9A3F-EE9C-9430-2F34A0A7B35D}"/>
              </a:ext>
            </a:extLst>
          </p:cNvPr>
          <p:cNvSpPr txBox="1"/>
          <p:nvPr/>
        </p:nvSpPr>
        <p:spPr>
          <a:xfrm>
            <a:off x="820380" y="6218573"/>
            <a:ext cx="529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https://machinelearning.apple.com/research/hey-siri</a:t>
            </a:r>
            <a:r>
              <a:rPr kumimoji="1" lang="en-US" altLang="zh-CN" dirty="0"/>
              <a:t>;</a:t>
            </a:r>
            <a:r>
              <a:rPr kumimoji="1" lang="zh-CN" altLang="en-US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93FF92-5A8B-D297-8B1B-4102978B6188}"/>
              </a:ext>
            </a:extLst>
          </p:cNvPr>
          <p:cNvSpPr txBox="1"/>
          <p:nvPr/>
        </p:nvSpPr>
        <p:spPr>
          <a:xfrm>
            <a:off x="4981047" y="4798063"/>
            <a:ext cx="222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Speech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Recognition</a:t>
            </a:r>
            <a:endParaRPr kumimoji="1" lang="zh-CN" altLang="en-US" sz="2000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9A42DB8-A8DD-02C4-B0DB-2CDD47794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78" y="1844823"/>
            <a:ext cx="2515065" cy="2399871"/>
          </a:xfrm>
          <a:prstGeom prst="rect">
            <a:avLst/>
          </a:prstGeom>
        </p:spPr>
      </p:pic>
      <p:sp>
        <p:nvSpPr>
          <p:cNvPr id="6" name="AutoShape 2" descr="The Siri logo in iOS 15 and macOS Monterey (2021)">
            <a:extLst>
              <a:ext uri="{FF2B5EF4-FFF2-40B4-BE49-F238E27FC236}">
                <a16:creationId xmlns:a16="http://schemas.microsoft.com/office/drawing/2014/main" id="{9DFF4410-3FDA-6040-E4ED-A81A29A11D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292" name="Picture 4" descr="Use voice recognition on your iPhone with Siri application">
            <a:extLst>
              <a:ext uri="{FF2B5EF4-FFF2-40B4-BE49-F238E27FC236}">
                <a16:creationId xmlns:a16="http://schemas.microsoft.com/office/drawing/2014/main" id="{5C940983-54AF-70FD-766E-85047AAF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022" y="1214574"/>
            <a:ext cx="4824536" cy="331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686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0CED7-2636-5175-0D28-69CD106C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What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356AE8-9A3F-EE9C-9430-2F34A0A7B35D}"/>
              </a:ext>
            </a:extLst>
          </p:cNvPr>
          <p:cNvSpPr txBox="1"/>
          <p:nvPr/>
        </p:nvSpPr>
        <p:spPr>
          <a:xfrm>
            <a:off x="1055440" y="5614339"/>
            <a:ext cx="100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dirty="0"/>
              <a:t>https://www.deepmind.com/research/highlighted-research/alphago</a:t>
            </a:r>
            <a:r>
              <a:rPr kumimoji="1" lang="en-US" altLang="zh-CN" dirty="0"/>
              <a:t>;</a:t>
            </a:r>
            <a:r>
              <a:rPr kumimoji="1" lang="zh-CN" altLang="en-US" dirty="0"/>
              <a:t> </a:t>
            </a:r>
            <a:r>
              <a:rPr kumimoji="1" lang="en-AU" altLang="zh-CN" dirty="0"/>
              <a:t>https://</a:t>
            </a:r>
            <a:r>
              <a:rPr kumimoji="1" lang="en-AU" altLang="zh-CN" dirty="0" err="1"/>
              <a:t>www.deepmind.com</a:t>
            </a:r>
            <a:r>
              <a:rPr kumimoji="1" lang="en-AU" altLang="zh-CN" dirty="0"/>
              <a:t>/blog/</a:t>
            </a:r>
            <a:r>
              <a:rPr kumimoji="1" lang="en-AU" altLang="zh-CN" dirty="0" err="1"/>
              <a:t>alphazero</a:t>
            </a:r>
            <a:r>
              <a:rPr kumimoji="1" lang="en-AU" altLang="zh-CN" dirty="0"/>
              <a:t>-shedding-new-light-on-chess-shogi-and-go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93FF92-5A8B-D297-8B1B-4102978B6188}"/>
              </a:ext>
            </a:extLst>
          </p:cNvPr>
          <p:cNvSpPr txBox="1"/>
          <p:nvPr/>
        </p:nvSpPr>
        <p:spPr>
          <a:xfrm>
            <a:off x="5033318" y="4901098"/>
            <a:ext cx="1820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Strategy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Games</a:t>
            </a:r>
            <a:endParaRPr kumimoji="1" lang="zh-CN" altLang="en-US" sz="2000" dirty="0"/>
          </a:p>
        </p:txBody>
      </p:sp>
      <p:sp>
        <p:nvSpPr>
          <p:cNvPr id="6" name="AutoShape 2" descr="The Siri logo in iOS 15 and macOS Monterey (2021)">
            <a:extLst>
              <a:ext uri="{FF2B5EF4-FFF2-40B4-BE49-F238E27FC236}">
                <a16:creationId xmlns:a16="http://schemas.microsoft.com/office/drawing/2014/main" id="{9DFF4410-3FDA-6040-E4ED-A81A29A11D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338" name="Picture 2" descr="AlphaGo - The Movie | Full award-winning documentary - YouTube">
            <a:extLst>
              <a:ext uri="{FF2B5EF4-FFF2-40B4-BE49-F238E27FC236}">
                <a16:creationId xmlns:a16="http://schemas.microsoft.com/office/drawing/2014/main" id="{628B0525-7839-C1A9-CB89-4AFB33A6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649384"/>
            <a:ext cx="3852640" cy="28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F5C5D5-365A-5002-F9E7-DB991BEF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713"/>
            <a:ext cx="4506149" cy="276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04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0CED7-2636-5175-0D28-69CD106C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What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356AE8-9A3F-EE9C-9430-2F34A0A7B35D}"/>
              </a:ext>
            </a:extLst>
          </p:cNvPr>
          <p:cNvSpPr txBox="1"/>
          <p:nvPr/>
        </p:nvSpPr>
        <p:spPr>
          <a:xfrm>
            <a:off x="695400" y="6300028"/>
            <a:ext cx="34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</a:t>
            </a:r>
            <a:r>
              <a:rPr kumimoji="1" lang="en-AU" altLang="zh-CN" dirty="0" err="1"/>
              <a:t>www.face-benchmark.org</a:t>
            </a:r>
            <a:r>
              <a:rPr kumimoji="1" lang="en-AU" altLang="zh-CN" dirty="0"/>
              <a:t>/</a:t>
            </a:r>
            <a:endParaRPr kumimoji="1" lang="zh-CN" altLang="en-US" dirty="0"/>
          </a:p>
        </p:txBody>
      </p:sp>
      <p:pic>
        <p:nvPicPr>
          <p:cNvPr id="8198" name="Picture 6" descr="WebFace260M Dataset | Papers With Code">
            <a:extLst>
              <a:ext uri="{FF2B5EF4-FFF2-40B4-BE49-F238E27FC236}">
                <a16:creationId xmlns:a16="http://schemas.microsoft.com/office/drawing/2014/main" id="{05149CF1-7A06-4B6C-B273-78D67228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569" y="1714500"/>
            <a:ext cx="53768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83D8B1-64DB-4450-17B1-8F74A3DF239C}"/>
              </a:ext>
            </a:extLst>
          </p:cNvPr>
          <p:cNvSpPr txBox="1"/>
          <p:nvPr/>
        </p:nvSpPr>
        <p:spPr>
          <a:xfrm>
            <a:off x="4428941" y="5458670"/>
            <a:ext cx="344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Million-scale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Facial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Recognition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2879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0CED7-2636-5175-0D28-69CD106C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What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356AE8-9A3F-EE9C-9430-2F34A0A7B35D}"/>
              </a:ext>
            </a:extLst>
          </p:cNvPr>
          <p:cNvSpPr txBox="1"/>
          <p:nvPr/>
        </p:nvSpPr>
        <p:spPr>
          <a:xfrm>
            <a:off x="503058" y="6278915"/>
            <a:ext cx="598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</a:t>
            </a:r>
            <a:r>
              <a:rPr kumimoji="1" lang="en-AU" altLang="zh-CN" dirty="0" err="1"/>
              <a:t>www.robots.ox.ac.uk</a:t>
            </a:r>
            <a:r>
              <a:rPr kumimoji="1" lang="en-AU" altLang="zh-CN" dirty="0"/>
              <a:t>/~</a:t>
            </a:r>
            <a:r>
              <a:rPr kumimoji="1" lang="en-AU" altLang="zh-CN" dirty="0" err="1"/>
              <a:t>vgg</a:t>
            </a:r>
            <a:r>
              <a:rPr kumimoji="1" lang="en-AU" altLang="zh-CN" dirty="0"/>
              <a:t>/data/</a:t>
            </a:r>
            <a:r>
              <a:rPr kumimoji="1" lang="en-AU" altLang="zh-CN" dirty="0" err="1"/>
              <a:t>lip_reading</a:t>
            </a:r>
            <a:r>
              <a:rPr kumimoji="1" lang="en-AU" altLang="zh-CN" dirty="0"/>
              <a:t>/lrs3.html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3D8B1-64DB-4450-17B1-8F74A3DF239C}"/>
              </a:ext>
            </a:extLst>
          </p:cNvPr>
          <p:cNvSpPr txBox="1"/>
          <p:nvPr/>
        </p:nvSpPr>
        <p:spPr>
          <a:xfrm>
            <a:off x="4439816" y="4829090"/>
            <a:ext cx="382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Large-scale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Visual-Speech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endParaRPr kumimoji="1"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6DF0B3-BD77-5AF7-111D-93ABDB52C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0" y="1692416"/>
            <a:ext cx="10576820" cy="27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72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0CED7-2636-5175-0D28-69CD106C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What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356AE8-9A3F-EE9C-9430-2F34A0A7B35D}"/>
              </a:ext>
            </a:extLst>
          </p:cNvPr>
          <p:cNvSpPr txBox="1"/>
          <p:nvPr/>
        </p:nvSpPr>
        <p:spPr>
          <a:xfrm>
            <a:off x="627400" y="6296935"/>
            <a:ext cx="299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</a:t>
            </a:r>
            <a:r>
              <a:rPr kumimoji="1" lang="en-AU" altLang="zh-CN" dirty="0" err="1"/>
              <a:t>openai.com</a:t>
            </a:r>
            <a:r>
              <a:rPr kumimoji="1" lang="en-AU" altLang="zh-CN" dirty="0"/>
              <a:t>/research/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3D8B1-64DB-4450-17B1-8F74A3DF239C}"/>
              </a:ext>
            </a:extLst>
          </p:cNvPr>
          <p:cNvSpPr txBox="1"/>
          <p:nvPr/>
        </p:nvSpPr>
        <p:spPr>
          <a:xfrm>
            <a:off x="6842749" y="51479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AU" altLang="zh-CN" dirty="0"/>
              <a:t>DALL·E: Creating</a:t>
            </a:r>
            <a:r>
              <a:rPr lang="zh-CN" altLang="en-US" dirty="0"/>
              <a:t> </a:t>
            </a:r>
            <a:r>
              <a:rPr lang="en-AU" altLang="zh-CN" dirty="0"/>
              <a:t>Images from Text</a:t>
            </a:r>
          </a:p>
        </p:txBody>
      </p:sp>
      <p:pic>
        <p:nvPicPr>
          <p:cNvPr id="10242" name="Picture 2" descr="CLIP: Connecting Text and Images">
            <a:extLst>
              <a:ext uri="{FF2B5EF4-FFF2-40B4-BE49-F238E27FC236}">
                <a16:creationId xmlns:a16="http://schemas.microsoft.com/office/drawing/2014/main" id="{E7B27A72-6901-1FC1-7C07-36C443F3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355" y="1596753"/>
            <a:ext cx="2429602" cy="32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ALL·E: Creating Images from Text">
            <a:extLst>
              <a:ext uri="{FF2B5EF4-FFF2-40B4-BE49-F238E27FC236}">
                <a16:creationId xmlns:a16="http://schemas.microsoft.com/office/drawing/2014/main" id="{CD3F8376-2727-CFFA-4060-E67CADFD7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596753"/>
            <a:ext cx="2429603" cy="32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DAE7C4-A674-0D81-18F5-DB80ECACB88E}"/>
              </a:ext>
            </a:extLst>
          </p:cNvPr>
          <p:cNvSpPr txBox="1"/>
          <p:nvPr/>
        </p:nvSpPr>
        <p:spPr>
          <a:xfrm>
            <a:off x="1501952" y="51479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zh-CN" dirty="0"/>
              <a:t>CLIP</a:t>
            </a:r>
            <a:r>
              <a:rPr lang="en-AU" altLang="zh-CN" dirty="0"/>
              <a:t>: Connecting Text and Images</a:t>
            </a:r>
          </a:p>
        </p:txBody>
      </p:sp>
    </p:spTree>
    <p:extLst>
      <p:ext uri="{BB962C8B-B14F-4D97-AF65-F5344CB8AC3E}">
        <p14:creationId xmlns:p14="http://schemas.microsoft.com/office/powerpoint/2010/main" val="3981907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0CED7-2636-5175-0D28-69CD106C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What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356AE8-9A3F-EE9C-9430-2F34A0A7B35D}"/>
              </a:ext>
            </a:extLst>
          </p:cNvPr>
          <p:cNvSpPr txBox="1"/>
          <p:nvPr/>
        </p:nvSpPr>
        <p:spPr>
          <a:xfrm>
            <a:off x="629614" y="6267065"/>
            <a:ext cx="863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</a:t>
            </a:r>
            <a:r>
              <a:rPr kumimoji="1" lang="en-AU" altLang="zh-CN" dirty="0" err="1"/>
              <a:t>www.deepmind.com</a:t>
            </a:r>
            <a:r>
              <a:rPr kumimoji="1" lang="en-AU" altLang="zh-CN" dirty="0"/>
              <a:t>/blog/</a:t>
            </a:r>
            <a:r>
              <a:rPr kumimoji="1" lang="en-AU" altLang="zh-CN" dirty="0" err="1"/>
              <a:t>alphafold</a:t>
            </a:r>
            <a:r>
              <a:rPr kumimoji="1" lang="en-AU" altLang="zh-CN" dirty="0"/>
              <a:t>-reveals-the-structure-of-the-protein-universe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A54B1B-5A70-2750-FBA7-C1D78DAB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51" y="1772816"/>
            <a:ext cx="8489297" cy="34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70DC0-AE99-EC8B-DE1C-05F9F0C5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dirty="0"/>
              <a:t>《</a:t>
            </a:r>
            <a:r>
              <a:rPr kumimoji="1" lang="zh-CN" altLang="en-US" sz="4400" dirty="0"/>
              <a:t>人工智能：数据与模型安全</a:t>
            </a:r>
            <a:r>
              <a:rPr kumimoji="1" lang="en-US" altLang="zh-CN" sz="4400" dirty="0"/>
              <a:t>》</a:t>
            </a:r>
            <a:endParaRPr kumimoji="1" lang="zh-CN" altLang="en-US"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8874B8-35D3-7E05-C439-A1051E0D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6" y="1072257"/>
            <a:ext cx="3862221" cy="51229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FD0F3F-1AEB-2744-ABCC-17A10D5EB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71" y="1772816"/>
            <a:ext cx="3456384" cy="4088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06D805-EF29-8665-7438-500EC0628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8"/>
          <a:stretch/>
        </p:blipFill>
        <p:spPr>
          <a:xfrm>
            <a:off x="8366615" y="1781263"/>
            <a:ext cx="3591207" cy="273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148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Machine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Everywhere</a:t>
            </a:r>
            <a:endParaRPr kumimoji="1" lang="zh-CN" altLang="en-US" sz="3200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86008" y="34341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8DD334F-DB66-B74C-9BAE-83CBD502ED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61744" y="1378206"/>
            <a:ext cx="3031200" cy="1882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2887B27-11E3-AC4C-AB0A-E3589D2629F2}"/>
              </a:ext>
            </a:extLst>
          </p:cNvPr>
          <p:cNvSpPr txBox="1"/>
          <p:nvPr/>
        </p:nvSpPr>
        <p:spPr>
          <a:xfrm>
            <a:off x="9494211" y="3350034"/>
            <a:ext cx="12053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自动驾驶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9FECBB-65D6-8545-96EB-88D46F56754E}"/>
              </a:ext>
            </a:extLst>
          </p:cNvPr>
          <p:cNvSpPr txBox="1"/>
          <p:nvPr/>
        </p:nvSpPr>
        <p:spPr>
          <a:xfrm>
            <a:off x="1829960" y="3371759"/>
            <a:ext cx="12053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智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慧教育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D418E0-C9CD-B045-87B5-F951DC381DEB}"/>
              </a:ext>
            </a:extLst>
          </p:cNvPr>
          <p:cNvSpPr txBox="1"/>
          <p:nvPr/>
        </p:nvSpPr>
        <p:spPr>
          <a:xfrm>
            <a:off x="5733073" y="5875353"/>
            <a:ext cx="10326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智能制造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27ED3DA-C2D6-B740-8B6C-F945565602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17" t="-1" r="18946" b="25186"/>
          <a:stretch/>
        </p:blipFill>
        <p:spPr>
          <a:xfrm>
            <a:off x="1076625" y="3872957"/>
            <a:ext cx="3064381" cy="1932307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  <a:prstDash val="solid"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02CC9E2-048C-CB4D-9A21-9B1C86CA5D5E}"/>
              </a:ext>
            </a:extLst>
          </p:cNvPr>
          <p:cNvSpPr txBox="1"/>
          <p:nvPr/>
        </p:nvSpPr>
        <p:spPr>
          <a:xfrm>
            <a:off x="1829960" y="5875353"/>
            <a:ext cx="11962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生物信息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等线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960FD6-C711-F84F-9A0F-035CB7709526}"/>
              </a:ext>
            </a:extLst>
          </p:cNvPr>
          <p:cNvSpPr txBox="1"/>
          <p:nvPr/>
        </p:nvSpPr>
        <p:spPr>
          <a:xfrm>
            <a:off x="9500611" y="5875353"/>
            <a:ext cx="11989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智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慧</a:t>
            </a: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金融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9" name="Picture 2" descr="AI and Machine Learning continue to rise in healthcare | Cyzne">
            <a:extLst>
              <a:ext uri="{FF2B5EF4-FFF2-40B4-BE49-F238E27FC236}">
                <a16:creationId xmlns:a16="http://schemas.microsoft.com/office/drawing/2014/main" id="{98EFAA4E-00D5-C741-B180-1A21E69427A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74" y="1378206"/>
            <a:ext cx="3031200" cy="18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0764795-CAB3-0540-B1EB-A4143F0C59CE}"/>
              </a:ext>
            </a:extLst>
          </p:cNvPr>
          <p:cNvSpPr txBox="1"/>
          <p:nvPr/>
        </p:nvSpPr>
        <p:spPr>
          <a:xfrm>
            <a:off x="5733073" y="3371759"/>
            <a:ext cx="12053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智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慧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医疗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" name="Picture 6" descr="人工智能时代，制造业面临的机遇与挑战-爱云资讯">
            <a:extLst>
              <a:ext uri="{FF2B5EF4-FFF2-40B4-BE49-F238E27FC236}">
                <a16:creationId xmlns:a16="http://schemas.microsoft.com/office/drawing/2014/main" id="{5084522A-71E7-864E-8343-5FC7D88FD9A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481" y="3885059"/>
            <a:ext cx="3029793" cy="18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AI在金融领域的应用 | “AI+传统行业”全盘点">
            <a:extLst>
              <a:ext uri="{FF2B5EF4-FFF2-40B4-BE49-F238E27FC236}">
                <a16:creationId xmlns:a16="http://schemas.microsoft.com/office/drawing/2014/main" id="{CBFCD0A6-E718-284B-B959-F7300AC1F802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44" y="3885059"/>
            <a:ext cx="3031200" cy="18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394905-6A91-2B43-AE42-1540F2109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386" y="1382683"/>
            <a:ext cx="3196619" cy="18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63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0CED7-2636-5175-0D28-69CD106C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Elements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0501E6-BF13-35D1-F1D7-9155B927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8" y="1768076"/>
            <a:ext cx="4959551" cy="20882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1CE805-955F-D037-9C64-27C8BAF6D48A}"/>
              </a:ext>
            </a:extLst>
          </p:cNvPr>
          <p:cNvSpPr txBox="1"/>
          <p:nvPr/>
        </p:nvSpPr>
        <p:spPr>
          <a:xfrm>
            <a:off x="450558" y="4168676"/>
            <a:ext cx="577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Learning Patterns From A Given Dataset Using An Algorithm</a:t>
            </a:r>
            <a:endParaRPr kumimoji="1"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FD5C728C-8F66-DB7B-172D-37F914511C81}"/>
              </a:ext>
            </a:extLst>
          </p:cNvPr>
          <p:cNvSpPr/>
          <p:nvPr/>
        </p:nvSpPr>
        <p:spPr>
          <a:xfrm>
            <a:off x="5952624" y="2949645"/>
            <a:ext cx="720074" cy="387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93118704-8273-8744-AEF1-E51357759E3C}"/>
              </a:ext>
            </a:extLst>
          </p:cNvPr>
          <p:cNvCxnSpPr/>
          <p:nvPr/>
        </p:nvCxnSpPr>
        <p:spPr>
          <a:xfrm>
            <a:off x="7014236" y="1497498"/>
            <a:ext cx="0" cy="3312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4906556-BD97-0CCC-28EB-20CBC51B1EFA}"/>
              </a:ext>
            </a:extLst>
          </p:cNvPr>
          <p:cNvSpPr txBox="1"/>
          <p:nvPr/>
        </p:nvSpPr>
        <p:spPr>
          <a:xfrm>
            <a:off x="7249348" y="1838314"/>
            <a:ext cx="286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Data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describes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ADF0AE-7F51-B89E-B837-6391B67CD010}"/>
              </a:ext>
            </a:extLst>
          </p:cNvPr>
          <p:cNvSpPr txBox="1"/>
          <p:nvPr/>
        </p:nvSpPr>
        <p:spPr>
          <a:xfrm>
            <a:off x="7249346" y="2653528"/>
            <a:ext cx="426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Model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describes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brain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machine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6820A-F42D-520C-4DB3-610C12558E7F}"/>
              </a:ext>
            </a:extLst>
          </p:cNvPr>
          <p:cNvSpPr txBox="1"/>
          <p:nvPr/>
        </p:nvSpPr>
        <p:spPr>
          <a:xfrm>
            <a:off x="7249346" y="3464800"/>
            <a:ext cx="43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Algorithm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describes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mechanism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55BB6A-73AF-527E-DFF7-D58F7960E272}"/>
              </a:ext>
            </a:extLst>
          </p:cNvPr>
          <p:cNvSpPr txBox="1"/>
          <p:nvPr/>
        </p:nvSpPr>
        <p:spPr>
          <a:xfrm>
            <a:off x="7251412" y="4276072"/>
            <a:ext cx="43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Hardware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accelerates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9EA45A-0B05-930E-AE41-424DCFF9E156}"/>
              </a:ext>
            </a:extLst>
          </p:cNvPr>
          <p:cNvSpPr txBox="1"/>
          <p:nvPr/>
        </p:nvSpPr>
        <p:spPr>
          <a:xfrm>
            <a:off x="3423726" y="5477162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机器学习四要素：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数据、模型、算法、算力</a:t>
            </a:r>
          </a:p>
        </p:txBody>
      </p:sp>
    </p:spTree>
    <p:extLst>
      <p:ext uri="{BB962C8B-B14F-4D97-AF65-F5344CB8AC3E}">
        <p14:creationId xmlns:p14="http://schemas.microsoft.com/office/powerpoint/2010/main" val="3716203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Elements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0B7258-C9FC-D983-87E9-EDA4501126B7}"/>
              </a:ext>
            </a:extLst>
          </p:cNvPr>
          <p:cNvSpPr txBox="1"/>
          <p:nvPr/>
        </p:nvSpPr>
        <p:spPr>
          <a:xfrm>
            <a:off x="4413860" y="4023718"/>
            <a:ext cx="63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Data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7DEAE7-3828-4768-922E-6733EC6D428C}"/>
              </a:ext>
            </a:extLst>
          </p:cNvPr>
          <p:cNvSpPr txBox="1"/>
          <p:nvPr/>
        </p:nvSpPr>
        <p:spPr>
          <a:xfrm>
            <a:off x="4413860" y="4651638"/>
            <a:ext cx="82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Model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1F26D1-F601-69FB-5D2D-F214A455C774}"/>
              </a:ext>
            </a:extLst>
          </p:cNvPr>
          <p:cNvSpPr txBox="1"/>
          <p:nvPr/>
        </p:nvSpPr>
        <p:spPr>
          <a:xfrm>
            <a:off x="4413860" y="5326314"/>
            <a:ext cx="129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Algorithm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EE3A4A-88DB-8882-E92E-6E3743A4F13C}"/>
              </a:ext>
            </a:extLst>
          </p:cNvPr>
          <p:cNvSpPr txBox="1"/>
          <p:nvPr/>
        </p:nvSpPr>
        <p:spPr>
          <a:xfrm>
            <a:off x="4413860" y="6002049"/>
            <a:ext cx="1222072" cy="37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Hardware</a:t>
            </a:r>
            <a:endParaRPr kumimoji="1" lang="en-US" altLang="zh-CN" dirty="0"/>
          </a:p>
        </p:txBody>
      </p:sp>
      <p:pic>
        <p:nvPicPr>
          <p:cNvPr id="16386" name="Picture 2" descr="Infographic] Funny conversation with AI-based Cleverbot that showcases the  true power of machine learning - Mobilescout.com - MobileScout.com">
            <a:extLst>
              <a:ext uri="{FF2B5EF4-FFF2-40B4-BE49-F238E27FC236}">
                <a16:creationId xmlns:a16="http://schemas.microsoft.com/office/drawing/2014/main" id="{17AEBD78-45CE-8E45-799C-A0FF78CDF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207" y="1342259"/>
            <a:ext cx="4040309" cy="242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529BF70-DF8E-2A5A-FAB9-3EBE273FC762}"/>
              </a:ext>
            </a:extLst>
          </p:cNvPr>
          <p:cNvCxnSpPr>
            <a:cxnSpLocks/>
          </p:cNvCxnSpPr>
          <p:nvPr/>
        </p:nvCxnSpPr>
        <p:spPr>
          <a:xfrm>
            <a:off x="5735960" y="4208384"/>
            <a:ext cx="129614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D6A8E5D-92C6-9BA2-9F36-B6BF28B3C959}"/>
              </a:ext>
            </a:extLst>
          </p:cNvPr>
          <p:cNvSpPr txBox="1"/>
          <p:nvPr/>
        </p:nvSpPr>
        <p:spPr>
          <a:xfrm>
            <a:off x="7262434" y="4023718"/>
            <a:ext cx="12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Knowledge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778255-6E32-1FFA-7D87-F8F263CEDBE2}"/>
              </a:ext>
            </a:extLst>
          </p:cNvPr>
          <p:cNvSpPr txBox="1"/>
          <p:nvPr/>
        </p:nvSpPr>
        <p:spPr>
          <a:xfrm>
            <a:off x="7262434" y="4651638"/>
            <a:ext cx="82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Brain</a:t>
            </a:r>
            <a:endParaRPr kumimoji="1"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26E8E9-9F99-401B-2749-4C2AF04C6D32}"/>
              </a:ext>
            </a:extLst>
          </p:cNvPr>
          <p:cNvSpPr txBox="1"/>
          <p:nvPr/>
        </p:nvSpPr>
        <p:spPr>
          <a:xfrm>
            <a:off x="7262434" y="5326314"/>
            <a:ext cx="129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Learning</a:t>
            </a:r>
            <a:endParaRPr kumimoji="1"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14AB90-8CF7-F080-6CDA-B422EE1D6B8B}"/>
              </a:ext>
            </a:extLst>
          </p:cNvPr>
          <p:cNvSpPr txBox="1"/>
          <p:nvPr/>
        </p:nvSpPr>
        <p:spPr>
          <a:xfrm>
            <a:off x="7262434" y="6002049"/>
            <a:ext cx="1222072" cy="37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Body</a:t>
            </a:r>
            <a:endParaRPr kumimoji="1" lang="en-US" altLang="zh-CN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6DBCC9E-BDC7-A664-DA9B-B08979FA0434}"/>
              </a:ext>
            </a:extLst>
          </p:cNvPr>
          <p:cNvCxnSpPr>
            <a:cxnSpLocks/>
          </p:cNvCxnSpPr>
          <p:nvPr/>
        </p:nvCxnSpPr>
        <p:spPr>
          <a:xfrm>
            <a:off x="5735960" y="4846565"/>
            <a:ext cx="129614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D8162C9-D4B8-8AD3-BA72-521067BAB0EB}"/>
              </a:ext>
            </a:extLst>
          </p:cNvPr>
          <p:cNvCxnSpPr>
            <a:cxnSpLocks/>
          </p:cNvCxnSpPr>
          <p:nvPr/>
        </p:nvCxnSpPr>
        <p:spPr>
          <a:xfrm>
            <a:off x="5735960" y="5566645"/>
            <a:ext cx="129614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3CEC1CC-5FA0-00B8-195A-B9F88F49AFFE}"/>
              </a:ext>
            </a:extLst>
          </p:cNvPr>
          <p:cNvCxnSpPr>
            <a:cxnSpLocks/>
          </p:cNvCxnSpPr>
          <p:nvPr/>
        </p:nvCxnSpPr>
        <p:spPr>
          <a:xfrm>
            <a:off x="5735960" y="6214717"/>
            <a:ext cx="129614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233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10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Questions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C982A9-1BBC-FF46-153B-56C2AAEB7510}"/>
              </a:ext>
            </a:extLst>
          </p:cNvPr>
          <p:cNvSpPr txBox="1"/>
          <p:nvPr/>
        </p:nvSpPr>
        <p:spPr>
          <a:xfrm>
            <a:off x="644755" y="1620083"/>
            <a:ext cx="5573898" cy="44012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CN" sz="2800" dirty="0"/>
              <a:t>What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task?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What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objective?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What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data?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How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much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have?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What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model? 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What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inputs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outputs?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What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needs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learned?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How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trained?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How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is the model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tested?</a:t>
            </a:r>
          </a:p>
          <a:p>
            <a:pPr marL="457200" indent="-457200">
              <a:buAutoNum type="arabicPeriod"/>
            </a:pPr>
            <a:r>
              <a:rPr kumimoji="1" lang="zh-CN" altLang="en-US" sz="2800" dirty="0"/>
              <a:t> </a:t>
            </a:r>
            <a:r>
              <a:rPr kumimoji="1" lang="en-US" altLang="zh-CN" sz="2800" dirty="0"/>
              <a:t>How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deployed?</a:t>
            </a:r>
            <a:endParaRPr kumimoji="1" lang="zh-CN" altLang="en-US" sz="2800" dirty="0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024EA7BF-A7A7-6D02-E7CE-521A03392D3B}"/>
              </a:ext>
            </a:extLst>
          </p:cNvPr>
          <p:cNvSpPr/>
          <p:nvPr/>
        </p:nvSpPr>
        <p:spPr>
          <a:xfrm>
            <a:off x="6426877" y="3433412"/>
            <a:ext cx="720074" cy="387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E2B364-DEB3-32B8-DF80-0A0A4A69BB77}"/>
              </a:ext>
            </a:extLst>
          </p:cNvPr>
          <p:cNvSpPr txBox="1"/>
          <p:nvPr/>
        </p:nvSpPr>
        <p:spPr>
          <a:xfrm>
            <a:off x="7320136" y="1620083"/>
            <a:ext cx="4436196" cy="44012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CN" sz="2800" dirty="0"/>
              <a:t>Problem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definition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Learning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objective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Training/Test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Scale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learning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Model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Architecture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Function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Family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Features/Representations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Training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Method</a:t>
            </a:r>
          </a:p>
          <a:p>
            <a:pPr marL="457200" indent="-457200">
              <a:buAutoNum type="arabicPeriod"/>
            </a:pPr>
            <a:r>
              <a:rPr kumimoji="1" lang="en-US" altLang="zh-CN" sz="2800" dirty="0"/>
              <a:t>Evaluation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Metrics</a:t>
            </a:r>
          </a:p>
          <a:p>
            <a:pPr marL="457200" indent="-457200">
              <a:buAutoNum type="arabicPeriod"/>
            </a:pPr>
            <a:r>
              <a:rPr kumimoji="1" lang="zh-CN" altLang="en-US" sz="2800" dirty="0"/>
              <a:t> </a:t>
            </a:r>
            <a:r>
              <a:rPr kumimoji="1" lang="en-US" altLang="zh-CN" sz="2800" dirty="0"/>
              <a:t>Generalization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92763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Pipeline</a:t>
            </a:r>
            <a:endParaRPr kumimoji="1" lang="zh-CN" altLang="en-US" sz="3200" dirty="0"/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DD202331-BF52-F6B8-EA55-63C7CAF6695F}"/>
              </a:ext>
            </a:extLst>
          </p:cNvPr>
          <p:cNvCxnSpPr>
            <a:cxnSpLocks/>
          </p:cNvCxnSpPr>
          <p:nvPr/>
        </p:nvCxnSpPr>
        <p:spPr>
          <a:xfrm>
            <a:off x="4100825" y="2211797"/>
            <a:ext cx="0" cy="3482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B4F4F7F7-05E6-E3F0-1F2F-AFD9B5D9E1D4}"/>
              </a:ext>
            </a:extLst>
          </p:cNvPr>
          <p:cNvCxnSpPr>
            <a:cxnSpLocks/>
          </p:cNvCxnSpPr>
          <p:nvPr/>
        </p:nvCxnSpPr>
        <p:spPr>
          <a:xfrm>
            <a:off x="7791964" y="2211797"/>
            <a:ext cx="0" cy="3482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11">
            <a:extLst>
              <a:ext uri="{FF2B5EF4-FFF2-40B4-BE49-F238E27FC236}">
                <a16:creationId xmlns:a16="http://schemas.microsoft.com/office/drawing/2014/main" id="{66DB8BAA-77C9-4F7F-404B-7C4FD74D29C6}"/>
              </a:ext>
            </a:extLst>
          </p:cNvPr>
          <p:cNvSpPr txBox="1"/>
          <p:nvPr/>
        </p:nvSpPr>
        <p:spPr>
          <a:xfrm>
            <a:off x="1158885" y="2204864"/>
            <a:ext cx="2506203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setup the input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1F74A95-4519-52F9-D6EF-D55B29E99A0A}"/>
              </a:ext>
            </a:extLst>
          </p:cNvPr>
          <p:cNvSpPr txBox="1"/>
          <p:nvPr/>
        </p:nvSpPr>
        <p:spPr>
          <a:xfrm>
            <a:off x="4655840" y="2204864"/>
            <a:ext cx="2506203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setup the optimiser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155E7221-E922-571D-38F4-60A4D2EBA4B4}"/>
              </a:ext>
            </a:extLst>
          </p:cNvPr>
          <p:cNvSpPr txBox="1"/>
          <p:nvPr/>
        </p:nvSpPr>
        <p:spPr>
          <a:xfrm>
            <a:off x="8262955" y="2246145"/>
            <a:ext cx="2566489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setup the loss</a:t>
            </a: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F64C215E-62CA-41FA-F51D-B2CB1BD8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85" y="2696259"/>
            <a:ext cx="1419876" cy="1461947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59BB18F-74BE-24C6-5BF8-E80F8B8EF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13" y="2731659"/>
            <a:ext cx="1320088" cy="1426547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7F312181-E599-46C7-45F9-611E10153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4223077"/>
            <a:ext cx="1364913" cy="1471318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9BF24B71-D471-B866-C72C-D5E7A31EF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172" y="4223077"/>
            <a:ext cx="1382572" cy="1486917"/>
          </a:xfrm>
          <a:prstGeom prst="rect">
            <a:avLst/>
          </a:prstGeom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6492A376-A5BC-81D9-E3BA-25123BAC6C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40" y="3181138"/>
            <a:ext cx="2824586" cy="2186776"/>
          </a:xfrm>
          <a:prstGeom prst="rect">
            <a:avLst/>
          </a:prstGeom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0FC6AA40-D6D3-FE90-13B3-2AF456F12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74" y="4011098"/>
            <a:ext cx="3000109" cy="1117727"/>
          </a:xfrm>
          <a:prstGeom prst="rect">
            <a:avLst/>
          </a:prstGeom>
        </p:spPr>
      </p:pic>
      <p:sp>
        <p:nvSpPr>
          <p:cNvPr id="17" name="TextBox 21">
            <a:extLst>
              <a:ext uri="{FF2B5EF4-FFF2-40B4-BE49-F238E27FC236}">
                <a16:creationId xmlns:a16="http://schemas.microsoft.com/office/drawing/2014/main" id="{BF06B1D2-DED1-E5AD-F310-93FC6CA9110B}"/>
              </a:ext>
            </a:extLst>
          </p:cNvPr>
          <p:cNvSpPr txBox="1"/>
          <p:nvPr/>
        </p:nvSpPr>
        <p:spPr>
          <a:xfrm>
            <a:off x="8352937" y="5207828"/>
            <a:ext cx="3000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i="1" dirty="0"/>
              <a:t>regularization makes decision region smoother</a:t>
            </a:r>
          </a:p>
        </p:txBody>
      </p:sp>
      <p:pic>
        <p:nvPicPr>
          <p:cNvPr id="18" name="Picture 22">
            <a:extLst>
              <a:ext uri="{FF2B5EF4-FFF2-40B4-BE49-F238E27FC236}">
                <a16:creationId xmlns:a16="http://schemas.microsoft.com/office/drawing/2014/main" id="{167E1220-241D-D1D7-E243-3758E61AC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719" y="2780974"/>
            <a:ext cx="970190" cy="970190"/>
          </a:xfrm>
          <a:prstGeom prst="rect">
            <a:avLst/>
          </a:prstGeom>
        </p:spPr>
      </p:pic>
      <p:sp>
        <p:nvSpPr>
          <p:cNvPr id="19" name="TextBox 23">
            <a:extLst>
              <a:ext uri="{FF2B5EF4-FFF2-40B4-BE49-F238E27FC236}">
                <a16:creationId xmlns:a16="http://schemas.microsoft.com/office/drawing/2014/main" id="{AD2B8873-0E96-D7FF-AE7C-DAB570D26C4A}"/>
              </a:ext>
            </a:extLst>
          </p:cNvPr>
          <p:cNvSpPr txBox="1"/>
          <p:nvPr/>
        </p:nvSpPr>
        <p:spPr>
          <a:xfrm>
            <a:off x="9336360" y="2865644"/>
            <a:ext cx="2286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i="1" dirty="0"/>
              <a:t>landscape of a loss function, it varies w.r.t. data, the function itself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E0A0183-3EC2-DDA5-0E6B-60F12A1F1311}"/>
              </a:ext>
            </a:extLst>
          </p:cNvPr>
          <p:cNvCxnSpPr/>
          <p:nvPr/>
        </p:nvCxnSpPr>
        <p:spPr>
          <a:xfrm>
            <a:off x="1158885" y="1844824"/>
            <a:ext cx="9670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376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Pipeline</a:t>
            </a:r>
            <a:endParaRPr kumimoji="1" lang="zh-CN" altLang="en-US" sz="3200" dirty="0"/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DD202331-BF52-F6B8-EA55-63C7CAF6695F}"/>
              </a:ext>
            </a:extLst>
          </p:cNvPr>
          <p:cNvCxnSpPr>
            <a:cxnSpLocks/>
          </p:cNvCxnSpPr>
          <p:nvPr/>
        </p:nvCxnSpPr>
        <p:spPr>
          <a:xfrm>
            <a:off x="4295800" y="1779749"/>
            <a:ext cx="0" cy="3482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B4F4F7F7-05E6-E3F0-1F2F-AFD9B5D9E1D4}"/>
              </a:ext>
            </a:extLst>
          </p:cNvPr>
          <p:cNvCxnSpPr>
            <a:cxnSpLocks/>
          </p:cNvCxnSpPr>
          <p:nvPr/>
        </p:nvCxnSpPr>
        <p:spPr>
          <a:xfrm>
            <a:off x="7608168" y="1779749"/>
            <a:ext cx="0" cy="3482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11">
            <a:extLst>
              <a:ext uri="{FF2B5EF4-FFF2-40B4-BE49-F238E27FC236}">
                <a16:creationId xmlns:a16="http://schemas.microsoft.com/office/drawing/2014/main" id="{66DB8BAA-77C9-4F7F-404B-7C4FD74D29C6}"/>
              </a:ext>
            </a:extLst>
          </p:cNvPr>
          <p:cNvSpPr txBox="1"/>
          <p:nvPr/>
        </p:nvSpPr>
        <p:spPr>
          <a:xfrm>
            <a:off x="1564995" y="1772561"/>
            <a:ext cx="2506203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setup the input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1F74A95-4519-52F9-D6EF-D55B29E99A0A}"/>
              </a:ext>
            </a:extLst>
          </p:cNvPr>
          <p:cNvSpPr txBox="1"/>
          <p:nvPr/>
        </p:nvSpPr>
        <p:spPr>
          <a:xfrm>
            <a:off x="4655840" y="1772816"/>
            <a:ext cx="2506203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setup the optimiser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155E7221-E922-571D-38F4-60A4D2EBA4B4}"/>
              </a:ext>
            </a:extLst>
          </p:cNvPr>
          <p:cNvSpPr txBox="1"/>
          <p:nvPr/>
        </p:nvSpPr>
        <p:spPr>
          <a:xfrm>
            <a:off x="7844074" y="1772816"/>
            <a:ext cx="2566489" cy="4001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setup the loss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E0A0183-3EC2-DDA5-0E6B-60F12A1F1311}"/>
              </a:ext>
            </a:extLst>
          </p:cNvPr>
          <p:cNvCxnSpPr/>
          <p:nvPr/>
        </p:nvCxnSpPr>
        <p:spPr>
          <a:xfrm>
            <a:off x="1158885" y="1412776"/>
            <a:ext cx="9670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>
            <a:extLst>
              <a:ext uri="{FF2B5EF4-FFF2-40B4-BE49-F238E27FC236}">
                <a16:creationId xmlns:a16="http://schemas.microsoft.com/office/drawing/2014/main" id="{139D0426-7885-A1B8-D75C-C5818EDE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56" y="2492896"/>
            <a:ext cx="5994952" cy="22928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73EC4348-EE11-8CB3-255C-39251A66C125}"/>
                  </a:ext>
                </a:extLst>
              </p:cNvPr>
              <p:cNvSpPr txBox="1"/>
              <p:nvPr/>
            </p:nvSpPr>
            <p:spPr>
              <a:xfrm>
                <a:off x="9282644" y="3300728"/>
                <a:ext cx="2367636" cy="400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73EC4348-EE11-8CB3-255C-39251A66C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44" y="3300728"/>
                <a:ext cx="2367636" cy="400559"/>
              </a:xfrm>
              <a:prstGeom prst="rect">
                <a:avLst/>
              </a:prstGeom>
              <a:blipFill>
                <a:blip r:embed="rId3"/>
                <a:stretch>
                  <a:fillRect l="-2139" t="-3030" r="-3209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9CB9829A-4E5F-2B12-664B-64C4BCDA4733}"/>
                  </a:ext>
                </a:extLst>
              </p:cNvPr>
              <p:cNvSpPr/>
              <p:nvPr/>
            </p:nvSpPr>
            <p:spPr>
              <a:xfrm>
                <a:off x="8289480" y="4900196"/>
                <a:ext cx="3000108" cy="1060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Cross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entropy:</a:t>
                </a:r>
                <a:r>
                  <a:rPr lang="zh-CN" altLang="en-US" sz="1600" dirty="0"/>
                  <a:t> </a:t>
                </a:r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9CB9829A-4E5F-2B12-664B-64C4BCDA4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480" y="4900196"/>
                <a:ext cx="3000108" cy="1060162"/>
              </a:xfrm>
              <a:prstGeom prst="rect">
                <a:avLst/>
              </a:prstGeom>
              <a:blipFill>
                <a:blip r:embed="rId4"/>
                <a:stretch>
                  <a:fillRect l="-844" t="-47059" b="-10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9F17818B-08E5-266E-0AE8-0A9DE1B40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184" y="4622449"/>
            <a:ext cx="2853114" cy="1608319"/>
          </a:xfrm>
          <a:prstGeom prst="rect">
            <a:avLst/>
          </a:prstGeom>
        </p:spPr>
      </p:pic>
      <p:pic>
        <p:nvPicPr>
          <p:cNvPr id="19458" name="Picture 2" descr="AlexNet architecture used as the baseline model for the analysis of... |  Download Scientific Diagram">
            <a:extLst>
              <a:ext uri="{FF2B5EF4-FFF2-40B4-BE49-F238E27FC236}">
                <a16:creationId xmlns:a16="http://schemas.microsoft.com/office/drawing/2014/main" id="{3A5F0CF8-2DD6-7CC0-A452-60DC8D84F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950" y="4952358"/>
            <a:ext cx="2783906" cy="12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724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Machine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Concepts</a:t>
            </a:r>
            <a:endParaRPr kumimoji="1" lang="zh-CN" altLang="en-US" sz="32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15CCCC3-1386-C685-5818-9BC8AE9517FC}"/>
              </a:ext>
            </a:extLst>
          </p:cNvPr>
          <p:cNvSpPr/>
          <p:nvPr/>
        </p:nvSpPr>
        <p:spPr>
          <a:xfrm>
            <a:off x="623392" y="1412776"/>
            <a:ext cx="3168352" cy="4824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2AE0BA0-808A-4339-7D9D-8997E7ABC703}"/>
              </a:ext>
            </a:extLst>
          </p:cNvPr>
          <p:cNvSpPr/>
          <p:nvPr/>
        </p:nvSpPr>
        <p:spPr>
          <a:xfrm>
            <a:off x="4583832" y="1412776"/>
            <a:ext cx="3168352" cy="48245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B7ED218-0A06-CD31-8CE0-52CC6228125B}"/>
              </a:ext>
            </a:extLst>
          </p:cNvPr>
          <p:cNvSpPr/>
          <p:nvPr/>
        </p:nvSpPr>
        <p:spPr>
          <a:xfrm>
            <a:off x="8328248" y="1412776"/>
            <a:ext cx="3168352" cy="482453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F4E42D-EAF8-1C50-A948-83AEFE0D8040}"/>
              </a:ext>
            </a:extLst>
          </p:cNvPr>
          <p:cNvSpPr txBox="1"/>
          <p:nvPr/>
        </p:nvSpPr>
        <p:spPr>
          <a:xfrm>
            <a:off x="1765203" y="1628800"/>
            <a:ext cx="884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</a:rPr>
              <a:t>Data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AE3DA9-BB85-CDD7-8290-1FAD008C467D}"/>
              </a:ext>
            </a:extLst>
          </p:cNvPr>
          <p:cNvSpPr txBox="1"/>
          <p:nvPr/>
        </p:nvSpPr>
        <p:spPr>
          <a:xfrm>
            <a:off x="1055440" y="2281843"/>
            <a:ext cx="177830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Training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data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Test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data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Samples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IID/Non-IID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Domain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Feature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Representation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Noise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Corruptions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…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9FBC8C-855A-F6F4-D598-BB8F12F43045}"/>
              </a:ext>
            </a:extLst>
          </p:cNvPr>
          <p:cNvSpPr txBox="1"/>
          <p:nvPr/>
        </p:nvSpPr>
        <p:spPr>
          <a:xfrm>
            <a:off x="5519560" y="1628800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</a:rPr>
              <a:t>Model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EC7F76-218B-9E05-1017-4FECAB70BBE0}"/>
              </a:ext>
            </a:extLst>
          </p:cNvPr>
          <p:cNvSpPr txBox="1"/>
          <p:nvPr/>
        </p:nvSpPr>
        <p:spPr>
          <a:xfrm>
            <a:off x="5121760" y="2363548"/>
            <a:ext cx="21263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SVM/RF/LR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DNN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RNN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CNN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FWN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Layers,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neurons,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blocks,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module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Activations,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logits,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probabilities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Model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capacity,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parameters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…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27CEED-3AAA-AA2E-3071-238A56D760F9}"/>
              </a:ext>
            </a:extLst>
          </p:cNvPr>
          <p:cNvSpPr txBox="1"/>
          <p:nvPr/>
        </p:nvSpPr>
        <p:spPr>
          <a:xfrm>
            <a:off x="8616280" y="2370649"/>
            <a:ext cx="27363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Learning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method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Standard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learning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Curriculum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learning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Supervised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learning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Unsupervised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learning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Reinforcement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learning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Continual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learning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Self-supervised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learning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Representation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learning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Contrastive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learning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…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A48AA1-D5FA-AC15-647D-10DE7BF11FCA}"/>
              </a:ext>
            </a:extLst>
          </p:cNvPr>
          <p:cNvSpPr txBox="1"/>
          <p:nvPr/>
        </p:nvSpPr>
        <p:spPr>
          <a:xfrm>
            <a:off x="9074854" y="1628800"/>
            <a:ext cx="167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</a:rPr>
              <a:t>Algorithm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833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BB751120-3CA5-B09D-1CBE-BEC10CD4A810}"/>
              </a:ext>
            </a:extLst>
          </p:cNvPr>
          <p:cNvSpPr/>
          <p:nvPr/>
        </p:nvSpPr>
        <p:spPr>
          <a:xfrm>
            <a:off x="6744072" y="1287775"/>
            <a:ext cx="4896544" cy="230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Optimizing</a:t>
            </a:r>
            <a:endParaRPr kumimoji="1"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CD01F2-850F-5EB0-7B8C-47B4EA31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49" y="1533324"/>
            <a:ext cx="4959551" cy="20882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DD17FC-3649-5DD8-6592-AD804336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257" y="3861252"/>
            <a:ext cx="1485900" cy="558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DFFD7E-17AF-D078-86B4-AF7E251E4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986" y="4430632"/>
            <a:ext cx="3251200" cy="6477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E7E6F6B-3C12-D346-274E-9843396BF62B}"/>
              </a:ext>
            </a:extLst>
          </p:cNvPr>
          <p:cNvSpPr txBox="1"/>
          <p:nvPr/>
        </p:nvSpPr>
        <p:spPr>
          <a:xfrm>
            <a:off x="1136449" y="3955986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Mapping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function: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20183F-09FA-3969-463A-EE5728DD6BA0}"/>
              </a:ext>
            </a:extLst>
          </p:cNvPr>
          <p:cNvSpPr txBox="1"/>
          <p:nvPr/>
        </p:nvSpPr>
        <p:spPr>
          <a:xfrm>
            <a:off x="1128755" y="4559236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space: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5F8003B-886C-E3A6-419F-BC3C5F859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168" y="5092923"/>
            <a:ext cx="5193836" cy="67562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B42DADD-BC55-AF71-EAB9-02DAAAA1F197}"/>
              </a:ext>
            </a:extLst>
          </p:cNvPr>
          <p:cNvSpPr txBox="1"/>
          <p:nvPr/>
        </p:nvSpPr>
        <p:spPr>
          <a:xfrm>
            <a:off x="1136449" y="5206936"/>
            <a:ext cx="148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Expected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risk: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5EDB7C4-2ABD-7488-050E-671B4AAE8C8F}"/>
              </a:ext>
            </a:extLst>
          </p:cNvPr>
          <p:cNvSpPr txBox="1"/>
          <p:nvPr/>
        </p:nvSpPr>
        <p:spPr>
          <a:xfrm>
            <a:off x="1128755" y="5866248"/>
            <a:ext cx="149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Empirical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risk:</a:t>
            </a:r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74065DD-EF36-170E-C6B0-1833BDB2B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561" y="5713064"/>
            <a:ext cx="4642565" cy="74027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B4AB587-B095-6A2C-65DE-9E1D34F03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7994" y="2351287"/>
            <a:ext cx="3568700" cy="10287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AB2C15E-496C-5550-C64D-698E34A69C05}"/>
              </a:ext>
            </a:extLst>
          </p:cNvPr>
          <p:cNvSpPr txBox="1"/>
          <p:nvPr/>
        </p:nvSpPr>
        <p:spPr>
          <a:xfrm>
            <a:off x="7081461" y="1534180"/>
            <a:ext cx="4061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process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empirical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risk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minimization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(ERM)</a:t>
            </a:r>
            <a:endParaRPr kumimoji="1" lang="zh-CN" altLang="en-US" sz="2000" dirty="0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37158310-3EA9-151F-37B9-4AAF794CFC83}"/>
              </a:ext>
            </a:extLst>
          </p:cNvPr>
          <p:cNvCxnSpPr>
            <a:cxnSpLocks/>
          </p:cNvCxnSpPr>
          <p:nvPr/>
        </p:nvCxnSpPr>
        <p:spPr>
          <a:xfrm>
            <a:off x="911424" y="3984442"/>
            <a:ext cx="0" cy="2199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C02C85D1-5599-7CF7-E0BC-B72DFA8C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7814" y="4182982"/>
            <a:ext cx="3289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4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Fitting,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Overfitting,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Underfitting</a:t>
            </a:r>
            <a:endParaRPr kumimoji="1"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08B1EC-E819-5D0C-E279-8C993452E803}"/>
              </a:ext>
            </a:extLst>
          </p:cNvPr>
          <p:cNvSpPr txBox="1"/>
          <p:nvPr/>
        </p:nvSpPr>
        <p:spPr>
          <a:xfrm>
            <a:off x="695400" y="1340768"/>
            <a:ext cx="6528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400" b="1" dirty="0"/>
              <a:t>Bias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 </a:t>
            </a:r>
            <a:r>
              <a:rPr lang="en-US" altLang="zh-CN" sz="2000" dirty="0"/>
              <a:t>assumptions</a:t>
            </a:r>
            <a:r>
              <a:rPr lang="zh-CN" altLang="en-US" sz="2000" dirty="0"/>
              <a:t> </a:t>
            </a:r>
            <a:r>
              <a:rPr lang="en-US" altLang="zh-CN" sz="2000" dirty="0"/>
              <a:t>made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make</a:t>
            </a:r>
            <a:r>
              <a:rPr lang="zh-CN" altLang="en-US" sz="2000" dirty="0"/>
              <a:t> </a:t>
            </a:r>
            <a:r>
              <a:rPr lang="en-US" altLang="zh-CN" sz="2000" dirty="0"/>
              <a:t>learning</a:t>
            </a:r>
            <a:r>
              <a:rPr lang="zh-CN" altLang="en-US" sz="2000" dirty="0"/>
              <a:t> </a:t>
            </a:r>
            <a:r>
              <a:rPr lang="en-US" altLang="zh-CN" sz="2000" dirty="0"/>
              <a:t>easier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E8458-7512-DF9E-5761-4F9BCF1A2E6B}"/>
              </a:ext>
            </a:extLst>
          </p:cNvPr>
          <p:cNvSpPr txBox="1"/>
          <p:nvPr/>
        </p:nvSpPr>
        <p:spPr>
          <a:xfrm>
            <a:off x="695400" y="1882480"/>
            <a:ext cx="5827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Variance:</a:t>
            </a:r>
            <a:r>
              <a:rPr lang="zh-CN" altLang="en-US" sz="2400" b="1" dirty="0"/>
              <a:t> </a:t>
            </a:r>
            <a:r>
              <a:rPr lang="en-US" altLang="zh-CN" sz="2000" dirty="0"/>
              <a:t>difference between</a:t>
            </a:r>
            <a:r>
              <a:rPr lang="zh-CN" altLang="en-US" sz="2000" dirty="0"/>
              <a:t> </a:t>
            </a:r>
            <a:r>
              <a:rPr lang="en-US" altLang="zh-CN" sz="2000" dirty="0"/>
              <a:t>training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test</a:t>
            </a:r>
            <a:r>
              <a:rPr lang="zh-CN" altLang="en-US" sz="2000" dirty="0"/>
              <a:t> </a:t>
            </a:r>
            <a:r>
              <a:rPr lang="en-US" altLang="zh-CN" sz="2000" dirty="0"/>
              <a:t>error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E56CCB-40EE-43D5-9E28-5637F18D17DE}"/>
              </a:ext>
            </a:extLst>
          </p:cNvPr>
          <p:cNvSpPr txBox="1"/>
          <p:nvPr/>
        </p:nvSpPr>
        <p:spPr>
          <a:xfrm>
            <a:off x="450522" y="6271140"/>
            <a:ext cx="787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</a:t>
            </a:r>
            <a:r>
              <a:rPr kumimoji="1" lang="en-AU" altLang="zh-CN" dirty="0" err="1"/>
              <a:t>www.geeksforgeeks.org</a:t>
            </a:r>
            <a:r>
              <a:rPr kumimoji="1" lang="en-AU" altLang="zh-CN" dirty="0"/>
              <a:t>/underfitting-and-overfitting-in-machine-learning/</a:t>
            </a:r>
            <a:endParaRPr kumimoji="1" lang="zh-CN" altLang="en-US" dirty="0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44D618AE-A3EC-B3F4-BEC5-745D8912F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50" y="3209814"/>
            <a:ext cx="5978243" cy="245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FF06CC-8107-97D5-865A-4A106BA49218}"/>
              </a:ext>
            </a:extLst>
          </p:cNvPr>
          <p:cNvSpPr txBox="1"/>
          <p:nvPr/>
        </p:nvSpPr>
        <p:spPr>
          <a:xfrm>
            <a:off x="7248128" y="1433101"/>
            <a:ext cx="147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Training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Error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302D1F-3863-D024-A123-658589B76F55}"/>
              </a:ext>
            </a:extLst>
          </p:cNvPr>
          <p:cNvSpPr txBox="1"/>
          <p:nvPr/>
        </p:nvSpPr>
        <p:spPr>
          <a:xfrm>
            <a:off x="7248128" y="1974650"/>
            <a:ext cx="255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Test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Error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–Training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Error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B27633-0AD6-52C5-7AFF-C6CC39CAB11C}"/>
              </a:ext>
            </a:extLst>
          </p:cNvPr>
          <p:cNvSpPr txBox="1"/>
          <p:nvPr/>
        </p:nvSpPr>
        <p:spPr>
          <a:xfrm>
            <a:off x="9959895" y="1974650"/>
            <a:ext cx="193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Generalization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gap</a:t>
            </a:r>
            <a:endParaRPr kumimoji="1" lang="zh-CN" altLang="en-US" dirty="0"/>
          </a:p>
        </p:txBody>
      </p:sp>
      <p:pic>
        <p:nvPicPr>
          <p:cNvPr id="21510" name="Picture 6" descr="Understanding Generalization Error in Machine Learning | by Yi-xin | Medium">
            <a:extLst>
              <a:ext uri="{FF2B5EF4-FFF2-40B4-BE49-F238E27FC236}">
                <a16:creationId xmlns:a16="http://schemas.microsoft.com/office/drawing/2014/main" id="{FCF9A899-D0E5-A98B-FDCA-0F29C6A86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305313"/>
            <a:ext cx="4581500" cy="24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F938255-E90F-0FB1-C63E-552D4582E1DA}"/>
              </a:ext>
            </a:extLst>
          </p:cNvPr>
          <p:cNvSpPr txBox="1"/>
          <p:nvPr/>
        </p:nvSpPr>
        <p:spPr>
          <a:xfrm>
            <a:off x="3404988" y="2624458"/>
            <a:ext cx="62356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Generalization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error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expected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loss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test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error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Bias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+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Variance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983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Regularization</a:t>
            </a:r>
            <a:endParaRPr kumimoji="1"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08B1EC-E819-5D0C-E279-8C993452E803}"/>
              </a:ext>
            </a:extLst>
          </p:cNvPr>
          <p:cNvSpPr txBox="1"/>
          <p:nvPr/>
        </p:nvSpPr>
        <p:spPr>
          <a:xfrm>
            <a:off x="695400" y="1455167"/>
            <a:ext cx="5205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solution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b="1" dirty="0"/>
              <a:t>Overfitting</a:t>
            </a:r>
            <a:r>
              <a:rPr lang="zh-CN" altLang="en-US" sz="2400" b="1" dirty="0"/>
              <a:t> </a:t>
            </a:r>
            <a:r>
              <a:rPr lang="en-US" altLang="zh-CN" sz="2400" dirty="0"/>
              <a:t>problem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666F03-6008-E238-BAAF-4C9C986EB28A}"/>
              </a:ext>
            </a:extLst>
          </p:cNvPr>
          <p:cNvSpPr txBox="1"/>
          <p:nvPr/>
        </p:nvSpPr>
        <p:spPr>
          <a:xfrm>
            <a:off x="675513" y="2431677"/>
            <a:ext cx="402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2400" dirty="0"/>
              <a:t>Structural Risk</a:t>
            </a:r>
            <a:r>
              <a:rPr lang="zh-CN" altLang="en-US" sz="2400" dirty="0"/>
              <a:t> </a:t>
            </a:r>
            <a:r>
              <a:rPr lang="en-AU" altLang="zh-CN" sz="2400" dirty="0"/>
              <a:t>Minimization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2DFAC2-0E48-7932-D937-00B44539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89" y="4084026"/>
            <a:ext cx="3251200" cy="622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C4CF38-F3F6-7AC9-42E7-E6688545E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989" y="4864679"/>
            <a:ext cx="3365500" cy="774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5143EFF-BAD2-66E2-ED9F-C107F6C7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89" y="2080396"/>
            <a:ext cx="6112538" cy="358085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A63BAFC-0A0F-CF19-BF02-E6B324189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580" y="3125573"/>
            <a:ext cx="2882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5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70DC0-AE99-EC8B-DE1C-05F9F0C5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dirty="0"/>
              <a:t>《</a:t>
            </a:r>
            <a:r>
              <a:rPr kumimoji="1" lang="zh-CN" altLang="en-US" sz="4400" dirty="0"/>
              <a:t>人工智能：数据与模型安全</a:t>
            </a:r>
            <a:r>
              <a:rPr kumimoji="1" lang="en-US" altLang="zh-CN" sz="4400" dirty="0"/>
              <a:t>》</a:t>
            </a:r>
            <a:endParaRPr kumimoji="1" lang="zh-CN" altLang="en-US" sz="4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BFC7A9-FE98-B45A-EB2E-DCC10E7A1B5F}"/>
              </a:ext>
            </a:extLst>
          </p:cNvPr>
          <p:cNvSpPr txBox="1"/>
          <p:nvPr/>
        </p:nvSpPr>
        <p:spPr>
          <a:xfrm>
            <a:off x="1055440" y="2755497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在线电子教材：</a:t>
            </a:r>
            <a:r>
              <a:rPr kumimoji="1" lang="en" altLang="zh-CN" dirty="0">
                <a:hlinkClick r:id="rId2"/>
              </a:rPr>
              <a:t>https://books.opentai.org/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DCF78F-1937-45BC-BB2C-1889257E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4782678" cy="46950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A64F5D-8A71-04B0-818B-9C896E46ECB5}"/>
              </a:ext>
            </a:extLst>
          </p:cNvPr>
          <p:cNvSpPr txBox="1"/>
          <p:nvPr/>
        </p:nvSpPr>
        <p:spPr>
          <a:xfrm>
            <a:off x="1055440" y="1700808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参考课件：</a:t>
            </a:r>
            <a:r>
              <a:rPr kumimoji="1" lang="en" altLang="zh-CN" dirty="0">
                <a:hlinkClick r:id="rId4"/>
              </a:rPr>
              <a:t>https://trust-ml.github.io/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9710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Paradigms</a:t>
            </a:r>
            <a:endParaRPr kumimoji="1" lang="zh-CN" altLang="en-US" sz="3200" dirty="0"/>
          </a:p>
        </p:txBody>
      </p:sp>
      <p:pic>
        <p:nvPicPr>
          <p:cNvPr id="23562" name="Picture 10" descr="What Is Reinforcement Learning? - MATLAB &amp; Simulink">
            <a:extLst>
              <a:ext uri="{FF2B5EF4-FFF2-40B4-BE49-F238E27FC236}">
                <a16:creationId xmlns:a16="http://schemas.microsoft.com/office/drawing/2014/main" id="{4DF9C269-9C1D-0808-D66C-0FFF6DDB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1209008"/>
            <a:ext cx="8736632" cy="443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7E00AC-91A8-0F3A-D8D2-5EF6328466A5}"/>
              </a:ext>
            </a:extLst>
          </p:cNvPr>
          <p:cNvSpPr txBox="1"/>
          <p:nvPr/>
        </p:nvSpPr>
        <p:spPr>
          <a:xfrm>
            <a:off x="459106" y="6237312"/>
            <a:ext cx="646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https://ww2.mathworks.cn/discovery/reinforcement-</a:t>
            </a:r>
            <a:r>
              <a:rPr kumimoji="1" lang="en-AU" altLang="zh-CN" dirty="0" err="1"/>
              <a:t>learning.html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096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Supervised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33DEBC-84AE-7283-054A-8D866050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64" y="5025653"/>
            <a:ext cx="4104456" cy="995635"/>
          </a:xfrm>
          <a:prstGeom prst="rect">
            <a:avLst/>
          </a:prstGeom>
        </p:spPr>
      </p:pic>
      <p:pic>
        <p:nvPicPr>
          <p:cNvPr id="27650" name="Picture 2" descr="Pug health so poor it 'can't be considered a typical dog' - study - BBC News">
            <a:extLst>
              <a:ext uri="{FF2B5EF4-FFF2-40B4-BE49-F238E27FC236}">
                <a16:creationId xmlns:a16="http://schemas.microsoft.com/office/drawing/2014/main" id="{D53C8F46-403B-67EB-4256-9AB89047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704970"/>
            <a:ext cx="3561184" cy="199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A692840-FAC4-0BA9-658F-DF4A2B66D4FF}"/>
              </a:ext>
            </a:extLst>
          </p:cNvPr>
          <p:cNvSpPr txBox="1"/>
          <p:nvPr/>
        </p:nvSpPr>
        <p:spPr>
          <a:xfrm>
            <a:off x="3434384" y="4009226"/>
            <a:ext cx="81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‘dog’</a:t>
            </a:r>
            <a:endParaRPr kumimoji="1" lang="zh-CN" altLang="en-US" sz="2400" b="1" dirty="0"/>
          </a:p>
        </p:txBody>
      </p:sp>
      <p:pic>
        <p:nvPicPr>
          <p:cNvPr id="27652" name="Picture 4" descr="How Cats Used Humans to Conquer the World - The Atlantic">
            <a:extLst>
              <a:ext uri="{FF2B5EF4-FFF2-40B4-BE49-F238E27FC236}">
                <a16:creationId xmlns:a16="http://schemas.microsoft.com/office/drawing/2014/main" id="{52A25D1B-DC91-A9E5-6B9B-327CABD0D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0" b="19760"/>
          <a:stretch/>
        </p:blipFill>
        <p:spPr bwMode="auto">
          <a:xfrm>
            <a:off x="6744072" y="1716664"/>
            <a:ext cx="3168352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7F62A3-16C5-14EB-5054-D18B434708D9}"/>
              </a:ext>
            </a:extLst>
          </p:cNvPr>
          <p:cNvSpPr txBox="1"/>
          <p:nvPr/>
        </p:nvSpPr>
        <p:spPr>
          <a:xfrm>
            <a:off x="7918488" y="4009225"/>
            <a:ext cx="72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‘cat’</a:t>
            </a:r>
            <a:endParaRPr kumimoji="1" lang="zh-CN" altLang="en-US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6D0C29-73A6-0CE8-AAD6-3BE95CA53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208" y="5166399"/>
            <a:ext cx="2241328" cy="5729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1CE1EAB-FDD0-5EAE-494A-0E50BFCE9273}"/>
              </a:ext>
            </a:extLst>
          </p:cNvPr>
          <p:cNvSpPr/>
          <p:nvPr/>
        </p:nvSpPr>
        <p:spPr>
          <a:xfrm>
            <a:off x="8256240" y="5092968"/>
            <a:ext cx="385972" cy="5729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1821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Unsupervised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pic>
        <p:nvPicPr>
          <p:cNvPr id="29698" name="Picture 2" descr="Unsupervised Learning algorithms cheat sheet | by Dimid | Towards Data  Science">
            <a:extLst>
              <a:ext uri="{FF2B5EF4-FFF2-40B4-BE49-F238E27FC236}">
                <a16:creationId xmlns:a16="http://schemas.microsoft.com/office/drawing/2014/main" id="{6AC7318D-5154-172B-6651-0FBA2159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453" y="1292778"/>
            <a:ext cx="6791094" cy="29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A4E4F4-145D-F1DB-4919-A3C70C76CD55}"/>
              </a:ext>
            </a:extLst>
          </p:cNvPr>
          <p:cNvSpPr txBox="1"/>
          <p:nvPr/>
        </p:nvSpPr>
        <p:spPr>
          <a:xfrm>
            <a:off x="341907" y="6274733"/>
            <a:ext cx="911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</a:t>
            </a:r>
            <a:r>
              <a:rPr kumimoji="1" lang="en-AU" altLang="zh-CN" dirty="0" err="1"/>
              <a:t>towardsdatascience.com</a:t>
            </a:r>
            <a:r>
              <a:rPr kumimoji="1" lang="en-AU" altLang="zh-CN" dirty="0"/>
              <a:t>/unsupervised-learning-algorithms-cheat-sheet-d391a39de44a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6D1C75-8C76-971B-3DD5-287F64A5643A}"/>
              </a:ext>
            </a:extLst>
          </p:cNvPr>
          <p:cNvSpPr txBox="1"/>
          <p:nvPr/>
        </p:nvSpPr>
        <p:spPr>
          <a:xfrm>
            <a:off x="3364759" y="4691771"/>
            <a:ext cx="1046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Step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1:</a:t>
            </a:r>
            <a:endParaRPr kumimoji="1"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4506C7-2011-A41D-F5CA-7A5EB0E4A80C}"/>
              </a:ext>
            </a:extLst>
          </p:cNvPr>
          <p:cNvSpPr txBox="1"/>
          <p:nvPr/>
        </p:nvSpPr>
        <p:spPr>
          <a:xfrm>
            <a:off x="3383342" y="5271591"/>
            <a:ext cx="1046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Step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2: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D9B52A0-EF0F-2ABE-4384-DB3AF65CB3D8}"/>
                  </a:ext>
                </a:extLst>
              </p:cNvPr>
              <p:cNvSpPr txBox="1"/>
              <p:nvPr/>
            </p:nvSpPr>
            <p:spPr>
              <a:xfrm>
                <a:off x="4754587" y="4748460"/>
                <a:ext cx="13372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D9B52A0-EF0F-2ABE-4384-DB3AF65CB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587" y="4748460"/>
                <a:ext cx="1337226" cy="369332"/>
              </a:xfrm>
              <a:prstGeom prst="rect">
                <a:avLst/>
              </a:prstGeom>
              <a:blipFill>
                <a:blip r:embed="rId4"/>
                <a:stretch>
                  <a:fillRect l="-4717" r="-7547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DFD56A-BF49-6158-2191-7EB37F3A0674}"/>
                  </a:ext>
                </a:extLst>
              </p:cNvPr>
              <p:cNvSpPr txBox="1"/>
              <p:nvPr/>
            </p:nvSpPr>
            <p:spPr>
              <a:xfrm>
                <a:off x="4752409" y="5317757"/>
                <a:ext cx="2001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 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DFD56A-BF49-6158-2191-7EB37F3A0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09" y="5317757"/>
                <a:ext cx="2001445" cy="369332"/>
              </a:xfrm>
              <a:prstGeom prst="rect">
                <a:avLst/>
              </a:prstGeom>
              <a:blipFill>
                <a:blip r:embed="rId5"/>
                <a:stretch>
                  <a:fillRect l="-5063" t="-6667" r="-1899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91B5AA55-E784-CCCA-CC78-D2D924539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6160" y="4955302"/>
            <a:ext cx="1817133" cy="57297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DE2588D-958F-CB7A-FAFC-8529E80967B0}"/>
              </a:ext>
            </a:extLst>
          </p:cNvPr>
          <p:cNvSpPr/>
          <p:nvPr/>
        </p:nvSpPr>
        <p:spPr>
          <a:xfrm>
            <a:off x="7351848" y="4950014"/>
            <a:ext cx="2001445" cy="5729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5968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Reinforcement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pic>
        <p:nvPicPr>
          <p:cNvPr id="31746" name="Picture 2" descr="Figure 2. Reinforcement learning in dog training.">
            <a:extLst>
              <a:ext uri="{FF2B5EF4-FFF2-40B4-BE49-F238E27FC236}">
                <a16:creationId xmlns:a16="http://schemas.microsoft.com/office/drawing/2014/main" id="{09BEF222-6F86-0636-1B3E-F7CA29C1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5" y="1299374"/>
            <a:ext cx="40964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967FBA-654C-0BDE-3CE0-45D58063E7EF}"/>
              </a:ext>
            </a:extLst>
          </p:cNvPr>
          <p:cNvSpPr txBox="1"/>
          <p:nvPr/>
        </p:nvSpPr>
        <p:spPr>
          <a:xfrm>
            <a:off x="450629" y="6026856"/>
            <a:ext cx="110172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https://ww2.mathworks.cn/discovery/reinforcement-learning.html</a:t>
            </a:r>
            <a:r>
              <a:rPr lang="en-US" altLang="zh-CN" sz="1600" dirty="0"/>
              <a:t>; https://</a:t>
            </a:r>
            <a:r>
              <a:rPr lang="en-US" altLang="zh-CN" sz="1600" dirty="0" err="1"/>
              <a:t>towardsdatascience.com</a:t>
            </a:r>
            <a:r>
              <a:rPr lang="en-US" altLang="zh-CN" sz="1600" dirty="0"/>
              <a:t>/reinforcement-learning-an-introduction-to-the-concepts-applications-and-code-ced6fbfd882d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5BEF33-374C-26D5-835E-9CDC442B4EA5}"/>
              </a:ext>
            </a:extLst>
          </p:cNvPr>
          <p:cNvSpPr txBox="1"/>
          <p:nvPr/>
        </p:nvSpPr>
        <p:spPr>
          <a:xfrm>
            <a:off x="4847973" y="1288767"/>
            <a:ext cx="93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History: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2A966D-5A9D-CB84-D8A5-36D6D55C2021}"/>
              </a:ext>
            </a:extLst>
          </p:cNvPr>
          <p:cNvSpPr txBox="1"/>
          <p:nvPr/>
        </p:nvSpPr>
        <p:spPr>
          <a:xfrm>
            <a:off x="4847973" y="1905225"/>
            <a:ext cx="74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State:</a:t>
            </a:r>
            <a:endParaRPr kumimoji="1"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52E616-A6DD-8FC6-77E5-2F73A0969264}"/>
              </a:ext>
            </a:extLst>
          </p:cNvPr>
          <p:cNvSpPr txBox="1"/>
          <p:nvPr/>
        </p:nvSpPr>
        <p:spPr>
          <a:xfrm>
            <a:off x="4847973" y="2513099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Markov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State: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20AB9C-0EA7-BBB9-1DDE-1D2D48E42C02}"/>
              </a:ext>
            </a:extLst>
          </p:cNvPr>
          <p:cNvSpPr txBox="1"/>
          <p:nvPr/>
        </p:nvSpPr>
        <p:spPr>
          <a:xfrm>
            <a:off x="7441214" y="1932704"/>
            <a:ext cx="743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b="0" i="1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Sₜᵉ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9E7FE8E-9325-4933-4C55-69EF9324C2BA}"/>
              </a:ext>
            </a:extLst>
          </p:cNvPr>
          <p:cNvSpPr txBox="1"/>
          <p:nvPr/>
        </p:nvSpPr>
        <p:spPr>
          <a:xfrm>
            <a:off x="8123373" y="1932704"/>
            <a:ext cx="59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b="0" i="1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Sₜᵃ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364BF23-F580-8BE2-1EBB-9910A2B563DD}"/>
              </a:ext>
            </a:extLst>
          </p:cNvPr>
          <p:cNvSpPr txBox="1"/>
          <p:nvPr/>
        </p:nvSpPr>
        <p:spPr>
          <a:xfrm>
            <a:off x="8782216" y="1932704"/>
            <a:ext cx="671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b="0" i="1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Sₜ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6A0B10-B219-7D41-AB82-CC78A0AF5E37}"/>
              </a:ext>
            </a:extLst>
          </p:cNvPr>
          <p:cNvSpPr txBox="1"/>
          <p:nvPr/>
        </p:nvSpPr>
        <p:spPr>
          <a:xfrm>
            <a:off x="4866375" y="3160912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Policy:</a:t>
            </a:r>
            <a:endParaRPr kumimoji="1"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55A3341-3D0D-9C6D-7D6C-B291216DC56C}"/>
              </a:ext>
            </a:extLst>
          </p:cNvPr>
          <p:cNvSpPr txBox="1"/>
          <p:nvPr/>
        </p:nvSpPr>
        <p:spPr>
          <a:xfrm>
            <a:off x="5857185" y="3160911"/>
            <a:ext cx="166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Deterministic</a:t>
            </a:r>
            <a:r>
              <a:rPr kumimoji="1" lang="zh-CN" altLang="en-US" dirty="0"/>
              <a:t>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D374E4-6BF2-27B4-AAC5-BA34DFEDEA4D}"/>
              </a:ext>
            </a:extLst>
          </p:cNvPr>
          <p:cNvSpPr txBox="1"/>
          <p:nvPr/>
        </p:nvSpPr>
        <p:spPr>
          <a:xfrm>
            <a:off x="8536494" y="3171494"/>
            <a:ext cx="128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Stochastic</a:t>
            </a:r>
            <a:r>
              <a:rPr kumimoji="1" lang="zh-CN" altLang="en-US" dirty="0"/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A2A8C9E-2696-A956-2DB3-46F2C13B70C6}"/>
                  </a:ext>
                </a:extLst>
              </p:cNvPr>
              <p:cNvSpPr txBox="1"/>
              <p:nvPr/>
            </p:nvSpPr>
            <p:spPr>
              <a:xfrm>
                <a:off x="5959241" y="1350322"/>
                <a:ext cx="30614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A2A8C9E-2696-A956-2DB3-46F2C13B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241" y="1350322"/>
                <a:ext cx="3061416" cy="307777"/>
              </a:xfrm>
              <a:prstGeom prst="rect">
                <a:avLst/>
              </a:prstGeom>
              <a:blipFill>
                <a:blip r:embed="rId4"/>
                <a:stretch>
                  <a:fillRect l="-1240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64A59D8-ADAD-E9F9-B744-325CC30DEC54}"/>
                  </a:ext>
                </a:extLst>
              </p:cNvPr>
              <p:cNvSpPr txBox="1"/>
              <p:nvPr/>
            </p:nvSpPr>
            <p:spPr>
              <a:xfrm>
                <a:off x="5959241" y="1926157"/>
                <a:ext cx="12304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64A59D8-ADAD-E9F9-B744-325CC30DE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241" y="1926157"/>
                <a:ext cx="1230400" cy="307777"/>
              </a:xfrm>
              <a:prstGeom prst="rect">
                <a:avLst/>
              </a:prstGeom>
              <a:blipFill>
                <a:blip r:embed="rId5"/>
                <a:stretch>
                  <a:fillRect l="-4124" r="-7216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B81CF39-48B5-A3BA-CBF8-82F91B7F2442}"/>
                  </a:ext>
                </a:extLst>
              </p:cNvPr>
              <p:cNvSpPr txBox="1"/>
              <p:nvPr/>
            </p:nvSpPr>
            <p:spPr>
              <a:xfrm>
                <a:off x="6475818" y="2543876"/>
                <a:ext cx="33149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kumimoji="1" lang="zh-CN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B81CF39-48B5-A3BA-CBF8-82F91B7F2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818" y="2543876"/>
                <a:ext cx="3314946" cy="307777"/>
              </a:xfrm>
              <a:prstGeom prst="rect">
                <a:avLst/>
              </a:prstGeom>
              <a:blipFill>
                <a:blip r:embed="rId6"/>
                <a:stretch>
                  <a:fillRect l="-1145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C75DE68-419D-4EFD-02BB-450B3657A5E6}"/>
                  </a:ext>
                </a:extLst>
              </p:cNvPr>
              <p:cNvSpPr txBox="1"/>
              <p:nvPr/>
            </p:nvSpPr>
            <p:spPr>
              <a:xfrm>
                <a:off x="6635781" y="3540826"/>
                <a:ext cx="10347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C75DE68-419D-4EFD-02BB-450B3657A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81" y="3540826"/>
                <a:ext cx="1034770" cy="307777"/>
              </a:xfrm>
              <a:prstGeom prst="rect">
                <a:avLst/>
              </a:prstGeom>
              <a:blipFill>
                <a:blip r:embed="rId7"/>
                <a:stretch>
                  <a:fillRect l="-3659" r="-8537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2992A60-4905-0EA4-C7D5-82FB94E6EB5E}"/>
                  </a:ext>
                </a:extLst>
              </p:cNvPr>
              <p:cNvSpPr txBox="1"/>
              <p:nvPr/>
            </p:nvSpPr>
            <p:spPr>
              <a:xfrm>
                <a:off x="8575094" y="3512996"/>
                <a:ext cx="3287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2992A60-4905-0EA4-C7D5-82FB94E6E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094" y="3512996"/>
                <a:ext cx="328768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8BAFA80E-BBB3-692B-E642-D439F40BB9E2}"/>
              </a:ext>
            </a:extLst>
          </p:cNvPr>
          <p:cNvSpPr txBox="1"/>
          <p:nvPr/>
        </p:nvSpPr>
        <p:spPr>
          <a:xfrm>
            <a:off x="4866375" y="3970491"/>
            <a:ext cx="171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Value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Function:</a:t>
            </a:r>
            <a:r>
              <a:rPr kumimoji="1" lang="zh-CN" altLang="en-US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E14CD51-3550-1571-F324-882B17DEEEC3}"/>
                  </a:ext>
                </a:extLst>
              </p:cNvPr>
              <p:cNvSpPr txBox="1"/>
              <p:nvPr/>
            </p:nvSpPr>
            <p:spPr>
              <a:xfrm>
                <a:off x="6450918" y="3970490"/>
                <a:ext cx="50456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+…|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E14CD51-3550-1571-F324-882B17DEE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18" y="3970490"/>
                <a:ext cx="504568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D9553F5E-72E0-D4F8-4656-440912124FDB}"/>
              </a:ext>
            </a:extLst>
          </p:cNvPr>
          <p:cNvSpPr txBox="1"/>
          <p:nvPr/>
        </p:nvSpPr>
        <p:spPr>
          <a:xfrm>
            <a:off x="4847610" y="45871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Model:</a:t>
            </a:r>
            <a:r>
              <a:rPr kumimoji="1" lang="zh-CN" altLang="en-US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77FF97-EF4D-BCDE-EF27-ED2A56A14782}"/>
                  </a:ext>
                </a:extLst>
              </p:cNvPr>
              <p:cNvSpPr txBox="1"/>
              <p:nvPr/>
            </p:nvSpPr>
            <p:spPr>
              <a:xfrm>
                <a:off x="6097449" y="4650264"/>
                <a:ext cx="3020635" cy="333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CN" sz="2000" dirty="0"/>
                  <a:t>]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77FF97-EF4D-BCDE-EF27-ED2A56A1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449" y="4650264"/>
                <a:ext cx="3020635" cy="333040"/>
              </a:xfrm>
              <a:prstGeom prst="rect">
                <a:avLst/>
              </a:prstGeom>
              <a:blipFill>
                <a:blip r:embed="rId10"/>
                <a:stretch>
                  <a:fillRect l="-3347" t="-22222" r="-837" b="-37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6F27F26-196F-0F87-898A-119429FC9A84}"/>
                  </a:ext>
                </a:extLst>
              </p:cNvPr>
              <p:cNvSpPr txBox="1"/>
              <p:nvPr/>
            </p:nvSpPr>
            <p:spPr>
              <a:xfrm>
                <a:off x="6096000" y="5177058"/>
                <a:ext cx="30487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CN" sz="2000" dirty="0"/>
                  <a:t>]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6F27F26-196F-0F87-898A-119429FC9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77058"/>
                <a:ext cx="3048783" cy="307777"/>
              </a:xfrm>
              <a:prstGeom prst="rect">
                <a:avLst/>
              </a:prstGeom>
              <a:blipFill>
                <a:blip r:embed="rId11"/>
                <a:stretch>
                  <a:fillRect l="-3333" t="-23077" r="-4583" b="-4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02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11712624" cy="572971"/>
          </a:xfrm>
        </p:spPr>
        <p:txBody>
          <a:bodyPr/>
          <a:lstStyle/>
          <a:p>
            <a:r>
              <a:rPr kumimoji="1" lang="en-US" altLang="zh-CN" sz="3200" dirty="0"/>
              <a:t>Types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Reinforcement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endParaRPr kumimoji="1" lang="zh-CN" altLang="en-US" sz="3200" dirty="0"/>
          </a:p>
        </p:txBody>
      </p:sp>
      <p:pic>
        <p:nvPicPr>
          <p:cNvPr id="31758" name="Picture 14" descr="Reinforcement Learning algorithms — an intuitive overview | by SmartLab AI  | Medium">
            <a:extLst>
              <a:ext uri="{FF2B5EF4-FFF2-40B4-BE49-F238E27FC236}">
                <a16:creationId xmlns:a16="http://schemas.microsoft.com/office/drawing/2014/main" id="{1781B3FE-63F4-5904-F8B7-055D299C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10" y="1394286"/>
            <a:ext cx="8268580" cy="423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8ACE4DBE-7987-9FF5-8FD9-CF6FABE422DA}"/>
              </a:ext>
            </a:extLst>
          </p:cNvPr>
          <p:cNvSpPr txBox="1"/>
          <p:nvPr/>
        </p:nvSpPr>
        <p:spPr>
          <a:xfrm>
            <a:off x="623392" y="6230970"/>
            <a:ext cx="654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</a:t>
            </a:r>
            <a:r>
              <a:rPr kumimoji="1" lang="en-AU" altLang="zh-CN" dirty="0" err="1"/>
              <a:t>spinningup.openai.com</a:t>
            </a:r>
            <a:r>
              <a:rPr kumimoji="1" lang="en-AU" altLang="zh-CN" dirty="0"/>
              <a:t>/</a:t>
            </a:r>
            <a:r>
              <a:rPr kumimoji="1" lang="en-AU" altLang="zh-CN" dirty="0" err="1"/>
              <a:t>en</a:t>
            </a:r>
            <a:r>
              <a:rPr kumimoji="1" lang="en-AU" altLang="zh-CN" dirty="0"/>
              <a:t>/latest/</a:t>
            </a:r>
            <a:r>
              <a:rPr kumimoji="1" lang="en-AU" altLang="zh-CN" dirty="0" err="1"/>
              <a:t>spinningup</a:t>
            </a:r>
            <a:r>
              <a:rPr kumimoji="1" lang="en-AU" altLang="zh-CN" dirty="0"/>
              <a:t>/rl_intro2.html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590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01FD5-938B-B001-51A8-21EB4AEB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Other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Popular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Paradigms</a:t>
            </a:r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0C245E-4AC0-49D9-5108-F6852102F7D8}"/>
              </a:ext>
            </a:extLst>
          </p:cNvPr>
          <p:cNvSpPr txBox="1"/>
          <p:nvPr/>
        </p:nvSpPr>
        <p:spPr>
          <a:xfrm>
            <a:off x="911424" y="1330506"/>
            <a:ext cx="2385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Transfer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Learning</a:t>
            </a:r>
            <a:endParaRPr kumimoji="1"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24A0E6-1F77-6CC8-2062-C4E230DD4D60}"/>
              </a:ext>
            </a:extLst>
          </p:cNvPr>
          <p:cNvSpPr txBox="1"/>
          <p:nvPr/>
        </p:nvSpPr>
        <p:spPr>
          <a:xfrm>
            <a:off x="2906138" y="2550269"/>
            <a:ext cx="161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Source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Domain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0097FC-B214-EF6A-9462-5FEFFB0B53B5}"/>
              </a:ext>
            </a:extLst>
          </p:cNvPr>
          <p:cNvSpPr txBox="1"/>
          <p:nvPr/>
        </p:nvSpPr>
        <p:spPr>
          <a:xfrm>
            <a:off x="6973378" y="2550269"/>
            <a:ext cx="1604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Target</a:t>
            </a:r>
            <a:r>
              <a:rPr kumimoji="1" lang="zh-CN" altLang="en-US" dirty="0"/>
              <a:t>  </a:t>
            </a:r>
            <a:r>
              <a:rPr kumimoji="1" lang="en-US" altLang="zh-CN" dirty="0"/>
              <a:t>Domain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761B2D-DC77-0970-6449-1E0115452E09}"/>
                  </a:ext>
                </a:extLst>
              </p:cNvPr>
              <p:cNvSpPr txBox="1"/>
              <p:nvPr/>
            </p:nvSpPr>
            <p:spPr>
              <a:xfrm>
                <a:off x="3355172" y="1988840"/>
                <a:ext cx="479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761B2D-DC77-0970-6449-1E0115452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72" y="1988840"/>
                <a:ext cx="4791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DD54BB1-49AC-6ED9-3FEF-E566CCE1DB7E}"/>
                  </a:ext>
                </a:extLst>
              </p:cNvPr>
              <p:cNvSpPr txBox="1"/>
              <p:nvPr/>
            </p:nvSpPr>
            <p:spPr>
              <a:xfrm>
                <a:off x="7536159" y="1988840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DD54BB1-49AC-6ED9-3FEF-E566CCE1D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59" y="1988840"/>
                <a:ext cx="4721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>
            <a:extLst>
              <a:ext uri="{FF2B5EF4-FFF2-40B4-BE49-F238E27FC236}">
                <a16:creationId xmlns:a16="http://schemas.microsoft.com/office/drawing/2014/main" id="{6D203B08-6AF4-C2D8-14B9-8DEA22546661}"/>
              </a:ext>
            </a:extLst>
          </p:cNvPr>
          <p:cNvSpPr/>
          <p:nvPr/>
        </p:nvSpPr>
        <p:spPr>
          <a:xfrm>
            <a:off x="5197470" y="2366719"/>
            <a:ext cx="1133826" cy="387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B3D6F0-3342-AA07-B00A-1482F8FF17DE}"/>
                  </a:ext>
                </a:extLst>
              </p:cNvPr>
              <p:cNvSpPr txBox="1"/>
              <p:nvPr/>
            </p:nvSpPr>
            <p:spPr>
              <a:xfrm>
                <a:off x="1960839" y="5446709"/>
                <a:ext cx="9031705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model,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AU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feature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encoder: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head,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l-GR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θ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model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parameters,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loss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function,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AU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g(D)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features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of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all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samples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D,</a:t>
                </a:r>
                <a:r>
                  <a:rPr lang="en-AU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feature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distance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loss</a:t>
                </a:r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B3D6F0-3342-AA07-B00A-1482F8FF1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839" y="5446709"/>
                <a:ext cx="9031705" cy="646331"/>
              </a:xfrm>
              <a:prstGeom prst="rect">
                <a:avLst/>
              </a:prstGeom>
              <a:blipFill>
                <a:blip r:embed="rId4"/>
                <a:stretch>
                  <a:fillRect l="-562" t="-3774" b="-113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22FC165E-0E17-C307-387B-FA5A8273B67E}"/>
              </a:ext>
            </a:extLst>
          </p:cNvPr>
          <p:cNvSpPr txBox="1"/>
          <p:nvPr/>
        </p:nvSpPr>
        <p:spPr>
          <a:xfrm>
            <a:off x="7772218" y="3573016"/>
            <a:ext cx="1708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Transfer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E33016-BEC6-D29B-8562-5DD04FA712E9}"/>
              </a:ext>
            </a:extLst>
          </p:cNvPr>
          <p:cNvSpPr txBox="1"/>
          <p:nvPr/>
        </p:nvSpPr>
        <p:spPr>
          <a:xfrm>
            <a:off x="7772218" y="4109892"/>
            <a:ext cx="168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Transfer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D6811E-BE52-AB09-3AB0-DC9136B72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026" y="4533547"/>
            <a:ext cx="3492500" cy="660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AD1B76-186E-E04C-AC68-A5E950B49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370" y="3581047"/>
            <a:ext cx="4648200" cy="952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F75A11-B7F3-8282-8660-D1E759F62BCF}"/>
              </a:ext>
            </a:extLst>
          </p:cNvPr>
          <p:cNvSpPr txBox="1"/>
          <p:nvPr/>
        </p:nvSpPr>
        <p:spPr>
          <a:xfrm>
            <a:off x="7799536" y="4679081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9135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01FD5-938B-B001-51A8-21EB4AEB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Other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Popular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Paradigms</a:t>
            </a:r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0C245E-4AC0-49D9-5108-F6852102F7D8}"/>
              </a:ext>
            </a:extLst>
          </p:cNvPr>
          <p:cNvSpPr txBox="1"/>
          <p:nvPr/>
        </p:nvSpPr>
        <p:spPr>
          <a:xfrm>
            <a:off x="911424" y="1330506"/>
            <a:ext cx="2196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Online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Learning</a:t>
            </a:r>
            <a:endParaRPr kumimoji="1"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24A0E6-1F77-6CC8-2062-C4E230DD4D60}"/>
              </a:ext>
            </a:extLst>
          </p:cNvPr>
          <p:cNvSpPr txBox="1"/>
          <p:nvPr/>
        </p:nvSpPr>
        <p:spPr>
          <a:xfrm>
            <a:off x="2906138" y="2841633"/>
            <a:ext cx="138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0097FC-B214-EF6A-9462-5FEFFB0B53B5}"/>
              </a:ext>
            </a:extLst>
          </p:cNvPr>
          <p:cNvSpPr txBox="1"/>
          <p:nvPr/>
        </p:nvSpPr>
        <p:spPr>
          <a:xfrm>
            <a:off x="7567830" y="2833322"/>
            <a:ext cx="110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B3D6F0-3342-AA07-B00A-1482F8FF17DE}"/>
              </a:ext>
            </a:extLst>
          </p:cNvPr>
          <p:cNvSpPr txBox="1"/>
          <p:nvPr/>
        </p:nvSpPr>
        <p:spPr>
          <a:xfrm>
            <a:off x="1960839" y="5446709"/>
            <a:ext cx="8270321" cy="461665"/>
          </a:xfrm>
          <a:prstGeom prst="rect">
            <a:avLst/>
          </a:prstGeom>
          <a:noFill/>
          <a:ln>
            <a:solidFill>
              <a:srgbClr val="A8D7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Key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problem: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AU" altLang="zh-CN" sz="2400" b="1" dirty="0">
                <a:solidFill>
                  <a:srgbClr val="FF0000"/>
                </a:solidFill>
              </a:rPr>
              <a:t>catastrophic forgetting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BD3ED5-C988-8994-EC97-3690C340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95" y="2219525"/>
            <a:ext cx="2171700" cy="431800"/>
          </a:xfrm>
          <a:prstGeom prst="rect">
            <a:avLst/>
          </a:prstGeom>
        </p:spPr>
      </p:pic>
      <p:sp>
        <p:nvSpPr>
          <p:cNvPr id="17" name="十字形 16">
            <a:extLst>
              <a:ext uri="{FF2B5EF4-FFF2-40B4-BE49-F238E27FC236}">
                <a16:creationId xmlns:a16="http://schemas.microsoft.com/office/drawing/2014/main" id="{DBDDF602-A4E2-5112-9B1A-ECC1904265EE}"/>
              </a:ext>
            </a:extLst>
          </p:cNvPr>
          <p:cNvSpPr/>
          <p:nvPr/>
        </p:nvSpPr>
        <p:spPr>
          <a:xfrm>
            <a:off x="5915980" y="2841633"/>
            <a:ext cx="360040" cy="369333"/>
          </a:xfrm>
          <a:prstGeom prst="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A218EE9-88D7-BA97-FF2B-625C07E4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52" y="2204864"/>
            <a:ext cx="2527300" cy="444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2240F0C-B942-87BB-F8EB-76E3209F8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308" y="3983354"/>
            <a:ext cx="7029343" cy="8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19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01FD5-938B-B001-51A8-21EB4AEB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Other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Popular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Learning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Paradigms</a:t>
            </a:r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0C245E-4AC0-49D9-5108-F6852102F7D8}"/>
              </a:ext>
            </a:extLst>
          </p:cNvPr>
          <p:cNvSpPr txBox="1"/>
          <p:nvPr/>
        </p:nvSpPr>
        <p:spPr>
          <a:xfrm>
            <a:off x="911424" y="1330506"/>
            <a:ext cx="3056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Knowledge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Distillation</a:t>
            </a:r>
            <a:endParaRPr kumimoji="1"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24A0E6-1F77-6CC8-2062-C4E230DD4D60}"/>
              </a:ext>
            </a:extLst>
          </p:cNvPr>
          <p:cNvSpPr txBox="1"/>
          <p:nvPr/>
        </p:nvSpPr>
        <p:spPr>
          <a:xfrm>
            <a:off x="2906138" y="2550269"/>
            <a:ext cx="157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Teacher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0097FC-B214-EF6A-9462-5FEFFB0B53B5}"/>
              </a:ext>
            </a:extLst>
          </p:cNvPr>
          <p:cNvSpPr txBox="1"/>
          <p:nvPr/>
        </p:nvSpPr>
        <p:spPr>
          <a:xfrm>
            <a:off x="6973378" y="2550269"/>
            <a:ext cx="16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Student</a:t>
            </a:r>
            <a:r>
              <a:rPr kumimoji="1" lang="zh-CN" altLang="en-US" dirty="0"/>
              <a:t> 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761B2D-DC77-0970-6449-1E0115452E09}"/>
                  </a:ext>
                </a:extLst>
              </p:cNvPr>
              <p:cNvSpPr txBox="1"/>
              <p:nvPr/>
            </p:nvSpPr>
            <p:spPr>
              <a:xfrm>
                <a:off x="3355172" y="198884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761B2D-DC77-0970-6449-1E0115452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72" y="1988840"/>
                <a:ext cx="38048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DD54BB1-49AC-6ED9-3FEF-E566CCE1DB7E}"/>
                  </a:ext>
                </a:extLst>
              </p:cNvPr>
              <p:cNvSpPr txBox="1"/>
              <p:nvPr/>
            </p:nvSpPr>
            <p:spPr>
              <a:xfrm>
                <a:off x="7536160" y="2090615"/>
                <a:ext cx="363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DD54BB1-49AC-6ED9-3FEF-E566CCE1D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2090615"/>
                <a:ext cx="3638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>
            <a:extLst>
              <a:ext uri="{FF2B5EF4-FFF2-40B4-BE49-F238E27FC236}">
                <a16:creationId xmlns:a16="http://schemas.microsoft.com/office/drawing/2014/main" id="{6D203B08-6AF4-C2D8-14B9-8DEA22546661}"/>
              </a:ext>
            </a:extLst>
          </p:cNvPr>
          <p:cNvSpPr/>
          <p:nvPr/>
        </p:nvSpPr>
        <p:spPr>
          <a:xfrm>
            <a:off x="5394222" y="2358172"/>
            <a:ext cx="720074" cy="387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B3D6F0-3342-AA07-B00A-1482F8FF17DE}"/>
              </a:ext>
            </a:extLst>
          </p:cNvPr>
          <p:cNvSpPr txBox="1"/>
          <p:nvPr/>
        </p:nvSpPr>
        <p:spPr>
          <a:xfrm>
            <a:off x="1960839" y="5446709"/>
            <a:ext cx="9031705" cy="369332"/>
          </a:xfrm>
          <a:prstGeom prst="rect">
            <a:avLst/>
          </a:prstGeom>
          <a:noFill/>
          <a:ln>
            <a:solidFill>
              <a:srgbClr val="A8D7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KL-divergence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most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commonly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distillation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1A49AB-E8AA-AABD-4785-AAA06E51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181" y="3843201"/>
            <a:ext cx="5416155" cy="9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82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CCE02-789C-E851-8100-2BF3AAF2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Loss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Functions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369C07-8871-FB53-D77B-6DE2DAC3B626}"/>
              </a:ext>
            </a:extLst>
          </p:cNvPr>
          <p:cNvSpPr txBox="1"/>
          <p:nvPr/>
        </p:nvSpPr>
        <p:spPr>
          <a:xfrm>
            <a:off x="911424" y="1330506"/>
            <a:ext cx="245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Regression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Losses</a:t>
            </a:r>
            <a:endParaRPr kumimoji="1"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4EE584-6E67-E6AA-DEFF-CB9BA601E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35" y="2204864"/>
            <a:ext cx="3759200" cy="762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E061A9-4F0C-E63C-E791-F19830DC99AD}"/>
              </a:ext>
            </a:extLst>
          </p:cNvPr>
          <p:cNvSpPr txBox="1"/>
          <p:nvPr/>
        </p:nvSpPr>
        <p:spPr>
          <a:xfrm>
            <a:off x="2337229" y="236251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MSE: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B7C486-2F20-BF57-3AB0-A8D2E67C0E7F}"/>
              </a:ext>
            </a:extLst>
          </p:cNvPr>
          <p:cNvSpPr txBox="1"/>
          <p:nvPr/>
        </p:nvSpPr>
        <p:spPr>
          <a:xfrm>
            <a:off x="2352987" y="362367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MAE: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3A916D-3284-A020-8FC1-304E98E8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35" y="3395588"/>
            <a:ext cx="3835400" cy="825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ABA319-F91E-945F-A0AF-C1EF6E7BBE0C}"/>
              </a:ext>
            </a:extLst>
          </p:cNvPr>
          <p:cNvSpPr txBox="1"/>
          <p:nvPr/>
        </p:nvSpPr>
        <p:spPr>
          <a:xfrm>
            <a:off x="2347586" y="505702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Huber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Loss: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5B2C13D-E448-321C-2E7E-FA27C9172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010" y="4619972"/>
            <a:ext cx="5537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5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369C07-8871-FB53-D77B-6DE2DAC3B626}"/>
              </a:ext>
            </a:extLst>
          </p:cNvPr>
          <p:cNvSpPr txBox="1"/>
          <p:nvPr/>
        </p:nvSpPr>
        <p:spPr>
          <a:xfrm>
            <a:off x="911424" y="1330506"/>
            <a:ext cx="274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Classification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Losses</a:t>
            </a:r>
            <a:endParaRPr kumimoji="1"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E061A9-4F0C-E63C-E791-F19830DC99AD}"/>
              </a:ext>
            </a:extLst>
          </p:cNvPr>
          <p:cNvSpPr txBox="1"/>
          <p:nvPr/>
        </p:nvSpPr>
        <p:spPr>
          <a:xfrm>
            <a:off x="2424628" y="2376732"/>
            <a:ext cx="15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Entropy: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B7C486-2F20-BF57-3AB0-A8D2E67C0E7F}"/>
              </a:ext>
            </a:extLst>
          </p:cNvPr>
          <p:cNvSpPr txBox="1"/>
          <p:nvPr/>
        </p:nvSpPr>
        <p:spPr>
          <a:xfrm>
            <a:off x="2424628" y="3101345"/>
            <a:ext cx="218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Entropy: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ABA319-F91E-945F-A0AF-C1EF6E7BBE0C}"/>
              </a:ext>
            </a:extLst>
          </p:cNvPr>
          <p:cNvSpPr txBox="1"/>
          <p:nvPr/>
        </p:nvSpPr>
        <p:spPr>
          <a:xfrm>
            <a:off x="2424628" y="3811907"/>
            <a:ext cx="269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Generalized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Entropy: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D4BB44-62CF-A7ED-8ED9-2DF23F6D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86" y="2121505"/>
            <a:ext cx="5308600" cy="876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E4AC24-8899-8F5E-937B-B99CB3D4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57" y="2996952"/>
            <a:ext cx="4432300" cy="596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08E4F5-8BBC-0FA7-D72D-3920CFA42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3640973"/>
            <a:ext cx="4267200" cy="7112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5DEE54C-BF14-6142-6C89-20C16339228B}"/>
              </a:ext>
            </a:extLst>
          </p:cNvPr>
          <p:cNvSpPr txBox="1"/>
          <p:nvPr/>
        </p:nvSpPr>
        <p:spPr>
          <a:xfrm>
            <a:off x="2425846" y="4483452"/>
            <a:ext cx="258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Symmetric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Entropy: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421B07D-626A-280E-800A-55482A150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457" y="4395068"/>
            <a:ext cx="3238500" cy="5461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510FCFC-0414-8A99-6F60-A176BB0037CC}"/>
              </a:ext>
            </a:extLst>
          </p:cNvPr>
          <p:cNvSpPr txBox="1"/>
          <p:nvPr/>
        </p:nvSpPr>
        <p:spPr>
          <a:xfrm>
            <a:off x="2424628" y="5125174"/>
            <a:ext cx="118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Loss: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FD688E1-DDF1-C898-7A83-3CE8654B8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245" y="5030440"/>
            <a:ext cx="3911600" cy="55880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77286391-F792-A1EF-3C7C-ED9C9F8C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Loss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Functions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536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9C7A-F7CF-151C-33E7-E08AE6DB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zh-CN" altLang="en-US" dirty="0"/>
              <a:t>教学内容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E1DCB2-9DF5-C9BF-2B17-BA280EB54AA3}"/>
              </a:ext>
            </a:extLst>
          </p:cNvPr>
          <p:cNvSpPr txBox="1"/>
          <p:nvPr/>
        </p:nvSpPr>
        <p:spPr>
          <a:xfrm>
            <a:off x="1343472" y="1128801"/>
            <a:ext cx="5739263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Introduction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Machine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Basics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Explainability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Common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Robustness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3: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Adversarial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Examples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4: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Adversarial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Example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Detection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5: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Adversarial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Defense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6: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Poisoning: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Attacks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Defenses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7: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Backdoor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Attacks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Defenses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8: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Extraction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Stealing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9: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Privacy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Attacks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Defenses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10: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Deepfakes and Detection</a:t>
            </a:r>
            <a:endParaRPr kumimoji="1" lang="en-US" altLang="zh-CN" sz="2000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11: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Federated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12: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AI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Copyright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Protection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13: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AI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Fairness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Ethics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14: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Guest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Lecture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15: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Student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Presentation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Week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16: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Student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Presentation</a:t>
            </a:r>
            <a:endParaRPr kumimoji="1" lang="zh-CN" altLang="en-US" sz="2000" dirty="0"/>
          </a:p>
          <a:p>
            <a:pPr marL="285750" indent="-285750">
              <a:buFont typeface="Wingdings" pitchFamily="2" charset="2"/>
              <a:buChar char="p"/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240815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369C07-8871-FB53-D77B-6DE2DAC3B626}"/>
              </a:ext>
            </a:extLst>
          </p:cNvPr>
          <p:cNvSpPr txBox="1"/>
          <p:nvPr/>
        </p:nvSpPr>
        <p:spPr>
          <a:xfrm>
            <a:off x="911424" y="1330506"/>
            <a:ext cx="323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Object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Detection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Losses</a:t>
            </a:r>
            <a:endParaRPr kumimoji="1"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005174-37E8-0969-AD6F-D7F954765ADF}"/>
              </a:ext>
            </a:extLst>
          </p:cNvPr>
          <p:cNvSpPr txBox="1"/>
          <p:nvPr/>
        </p:nvSpPr>
        <p:spPr>
          <a:xfrm>
            <a:off x="4145514" y="5313319"/>
            <a:ext cx="4059509" cy="369332"/>
          </a:xfrm>
          <a:prstGeom prst="rect">
            <a:avLst/>
          </a:prstGeom>
          <a:noFill/>
          <a:ln>
            <a:solidFill>
              <a:srgbClr val="A8D7FF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Bounding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Box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Regression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+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Classification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5846" name="Picture 6" descr="Review of Deep Learning Algorithms for Object Detection | by Arthur  Ouaknine | Zyl Story | Medium">
            <a:extLst>
              <a:ext uri="{FF2B5EF4-FFF2-40B4-BE49-F238E27FC236}">
                <a16:creationId xmlns:a16="http://schemas.microsoft.com/office/drawing/2014/main" id="{C9C1F5D6-5598-E7D3-AA33-A15DABC6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34" y="1988840"/>
            <a:ext cx="7278731" cy="302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558BE45-9CC1-A6EC-2E72-9694BF89DC91}"/>
              </a:ext>
            </a:extLst>
          </p:cNvPr>
          <p:cNvSpPr txBox="1"/>
          <p:nvPr/>
        </p:nvSpPr>
        <p:spPr>
          <a:xfrm>
            <a:off x="479376" y="6361583"/>
            <a:ext cx="7528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400" dirty="0"/>
              <a:t>https://</a:t>
            </a:r>
            <a:r>
              <a:rPr kumimoji="1" lang="en-AU" altLang="zh-CN" sz="1400" dirty="0" err="1"/>
              <a:t>medium.com</a:t>
            </a:r>
            <a:r>
              <a:rPr kumimoji="1" lang="en-AU" altLang="zh-CN" sz="1400" dirty="0"/>
              <a:t>/</a:t>
            </a:r>
            <a:r>
              <a:rPr kumimoji="1" lang="en-AU" altLang="zh-CN" sz="1400" dirty="0" err="1"/>
              <a:t>zylapp</a:t>
            </a:r>
            <a:r>
              <a:rPr kumimoji="1" lang="en-AU" altLang="zh-CN" sz="1400" dirty="0"/>
              <a:t>/review-of-deep-learning-algorithms-for-object-detection-c1f3d437b852</a:t>
            </a:r>
            <a:endParaRPr kumimoji="1" lang="zh-CN" altLang="en-US" sz="14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4D9D262-E2DE-E0CF-D600-3EAA0C50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Loss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Functions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792560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369C07-8871-FB53-D77B-6DE2DAC3B626}"/>
              </a:ext>
            </a:extLst>
          </p:cNvPr>
          <p:cNvSpPr txBox="1"/>
          <p:nvPr/>
        </p:nvSpPr>
        <p:spPr>
          <a:xfrm>
            <a:off x="911424" y="1330506"/>
            <a:ext cx="323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Object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Detection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Losses</a:t>
            </a:r>
            <a:endParaRPr kumimoji="1"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8BE0B4-9E5F-6A70-2D9A-30EE3A4C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091" y="2101318"/>
            <a:ext cx="6191231" cy="1745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F53757-5A1C-85BF-667F-9883BE456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5" y="2092187"/>
            <a:ext cx="4973667" cy="26553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5CC238-2937-DABF-4EFA-BCA3213F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172" y="5248094"/>
            <a:ext cx="3416300" cy="558800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A433A7F0-9E6A-E76D-470F-99FE162E435A}"/>
              </a:ext>
            </a:extLst>
          </p:cNvPr>
          <p:cNvSpPr/>
          <p:nvPr/>
        </p:nvSpPr>
        <p:spPr>
          <a:xfrm>
            <a:off x="5385317" y="5333857"/>
            <a:ext cx="720074" cy="387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CC6022-896B-0F5E-3A50-29B3B37F6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54" y="4257161"/>
            <a:ext cx="3919748" cy="191453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D20EFC1-8B75-8BD6-F3FC-01FBE728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Loss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Functions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99174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412152C-39FB-1B42-D168-B8AA454D31FE}"/>
              </a:ext>
            </a:extLst>
          </p:cNvPr>
          <p:cNvSpPr txBox="1"/>
          <p:nvPr/>
        </p:nvSpPr>
        <p:spPr>
          <a:xfrm>
            <a:off x="911424" y="1330506"/>
            <a:ext cx="2478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Generative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Losses</a:t>
            </a:r>
            <a:endParaRPr kumimoji="1"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583F2C-7B4D-0B4A-438D-C23EBA71624B}"/>
              </a:ext>
            </a:extLst>
          </p:cNvPr>
          <p:cNvSpPr txBox="1"/>
          <p:nvPr/>
        </p:nvSpPr>
        <p:spPr>
          <a:xfrm>
            <a:off x="1230067" y="2113930"/>
            <a:ext cx="4320481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自回归模型（</a:t>
            </a:r>
            <a:r>
              <a:rPr lang="en-AU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Autoregressive</a:t>
            </a:r>
            <a:r>
              <a:rPr lang="zh-CN" altLang="en-A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能量模型（</a:t>
            </a:r>
            <a:r>
              <a:rPr lang="en-AU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Energy based models</a:t>
            </a:r>
            <a:r>
              <a:rPr lang="zh-CN" altLang="en-A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流模型（</a:t>
            </a:r>
            <a:r>
              <a:rPr lang="en-AU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Flows</a:t>
            </a:r>
            <a:r>
              <a:rPr lang="zh-CN" altLang="en-A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变分自编码器（</a:t>
            </a:r>
            <a:r>
              <a:rPr lang="en-AU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VAE</a:t>
            </a:r>
            <a:r>
              <a:rPr lang="zh-CN" altLang="en-A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AU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variational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AU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autoencoder</a:t>
            </a:r>
            <a:r>
              <a:rPr lang="zh-CN" altLang="en-A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生成对抗网络（</a:t>
            </a:r>
            <a:r>
              <a:rPr lang="en-AU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GAN</a:t>
            </a:r>
            <a:r>
              <a:rPr lang="zh-CN" altLang="en-A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AU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generative adversarial network</a:t>
            </a:r>
            <a:r>
              <a:rPr lang="zh-CN" altLang="en-A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扩散模型（</a:t>
            </a:r>
            <a:r>
              <a:rPr lang="en-AU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Diffusion models</a:t>
            </a:r>
            <a:r>
              <a:rPr lang="zh-CN" altLang="en-A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58DBEB-D53B-F1A9-EA93-822E4639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1" y="1909506"/>
            <a:ext cx="6225442" cy="37762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0DF723-1B83-5FCD-98E9-BF6A4EAF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sz="3200" dirty="0"/>
              <a:t>Loss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Functions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1070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FDFCF93-8A00-4B8F-E747-EEEF37782FC2}"/>
              </a:ext>
            </a:extLst>
          </p:cNvPr>
          <p:cNvSpPr txBox="1">
            <a:spLocks/>
          </p:cNvSpPr>
          <p:nvPr/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sz="3200" dirty="0"/>
              <a:t>Optimizers</a:t>
            </a:r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12152C-39FB-1B42-D168-B8AA454D31FE}"/>
              </a:ext>
            </a:extLst>
          </p:cNvPr>
          <p:cNvSpPr txBox="1"/>
          <p:nvPr/>
        </p:nvSpPr>
        <p:spPr>
          <a:xfrm>
            <a:off x="911424" y="1330506"/>
            <a:ext cx="3046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Gradient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Descent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(GD)</a:t>
            </a:r>
            <a:endParaRPr kumimoji="1"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716361-5989-E5A1-6AA1-DC5867E3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884413"/>
            <a:ext cx="4851400" cy="901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6335FD-D6D5-FD1C-D582-74AFF7BB51B6}"/>
              </a:ext>
            </a:extLst>
          </p:cNvPr>
          <p:cNvSpPr txBox="1"/>
          <p:nvPr/>
        </p:nvSpPr>
        <p:spPr>
          <a:xfrm>
            <a:off x="911424" y="2926662"/>
            <a:ext cx="4553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Stochastic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Gradient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Descent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(SGD)</a:t>
            </a:r>
            <a:endParaRPr kumimoji="1" lang="zh-CN" altLang="en-US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E6422D-CC91-2A7C-BE03-ED7A63DED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54" y="3476104"/>
            <a:ext cx="4953000" cy="889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996097-C104-60BB-984E-F0C5766ECCD3}"/>
              </a:ext>
            </a:extLst>
          </p:cNvPr>
          <p:cNvSpPr txBox="1"/>
          <p:nvPr/>
        </p:nvSpPr>
        <p:spPr>
          <a:xfrm>
            <a:off x="5333544" y="3007031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mini-batch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based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training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EE1BB3-FB20-8CFB-2FB4-6EABFC13597F}"/>
              </a:ext>
            </a:extLst>
          </p:cNvPr>
          <p:cNvSpPr txBox="1"/>
          <p:nvPr/>
        </p:nvSpPr>
        <p:spPr>
          <a:xfrm>
            <a:off x="911424" y="4452881"/>
            <a:ext cx="295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SGD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with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Momentum</a:t>
            </a:r>
            <a:endParaRPr kumimoji="1" lang="zh-CN" altLang="en-US" sz="24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D50F3D6-11E3-51BA-751A-B29285423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5064700"/>
            <a:ext cx="2794000" cy="914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C24F6D1-FB65-DE9D-2495-4A8C413407FE}"/>
              </a:ext>
            </a:extLst>
          </p:cNvPr>
          <p:cNvSpPr txBox="1"/>
          <p:nvPr/>
        </p:nvSpPr>
        <p:spPr>
          <a:xfrm>
            <a:off x="4899475" y="4484069"/>
            <a:ext cx="424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SGD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with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 err="1"/>
              <a:t>Nesterov</a:t>
            </a:r>
            <a:r>
              <a:rPr kumimoji="1" lang="en-US" altLang="zh-CN" sz="2400" b="1" dirty="0"/>
              <a:t> Acceleration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5B57CD-410C-C1A1-51C3-65E5AE8DF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713" y="4996560"/>
            <a:ext cx="3568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98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6FF3887-F2E9-12BA-2F68-B3DF32E7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363" y="1898650"/>
            <a:ext cx="3314700" cy="30607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FDFCF93-8A00-4B8F-E747-EEEF37782FC2}"/>
              </a:ext>
            </a:extLst>
          </p:cNvPr>
          <p:cNvSpPr txBox="1">
            <a:spLocks/>
          </p:cNvSpPr>
          <p:nvPr/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sz="3200" dirty="0"/>
              <a:t>Optimizers</a:t>
            </a:r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12152C-39FB-1B42-D168-B8AA454D31FE}"/>
              </a:ext>
            </a:extLst>
          </p:cNvPr>
          <p:cNvSpPr txBox="1"/>
          <p:nvPr/>
        </p:nvSpPr>
        <p:spPr>
          <a:xfrm>
            <a:off x="911424" y="1330506"/>
            <a:ext cx="130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AdaGrad</a:t>
            </a:r>
            <a:endParaRPr kumimoji="1"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6335FD-D6D5-FD1C-D582-74AFF7BB51B6}"/>
              </a:ext>
            </a:extLst>
          </p:cNvPr>
          <p:cNvSpPr txBox="1"/>
          <p:nvPr/>
        </p:nvSpPr>
        <p:spPr>
          <a:xfrm>
            <a:off x="911424" y="2739768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RMSprop</a:t>
            </a:r>
            <a:endParaRPr kumimoji="1"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EE1BB3-FB20-8CFB-2FB4-6EABFC13597F}"/>
              </a:ext>
            </a:extLst>
          </p:cNvPr>
          <p:cNvSpPr txBox="1"/>
          <p:nvPr/>
        </p:nvSpPr>
        <p:spPr>
          <a:xfrm>
            <a:off x="911424" y="4245596"/>
            <a:ext cx="134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Adadelta</a:t>
            </a:r>
            <a:endParaRPr kumimoji="1"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24F6D1-FB65-DE9D-2495-4A8C413407FE}"/>
              </a:ext>
            </a:extLst>
          </p:cNvPr>
          <p:cNvSpPr txBox="1"/>
          <p:nvPr/>
        </p:nvSpPr>
        <p:spPr>
          <a:xfrm>
            <a:off x="7320136" y="1714039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Adam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C107D8-1644-DE80-BA12-36A14FC88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607" y="1249289"/>
            <a:ext cx="3543300" cy="1054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C4D446-88AE-5027-E71F-56874FAF1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240" y="2595240"/>
            <a:ext cx="3708400" cy="1193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43C9E1-CD7B-DA1E-5A67-654957602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4" y="4119984"/>
            <a:ext cx="3733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884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CCC51F-BAD7-F047-90F6-AA980598E456}"/>
              </a:ext>
            </a:extLst>
          </p:cNvPr>
          <p:cNvSpPr txBox="1">
            <a:spLocks/>
          </p:cNvSpPr>
          <p:nvPr/>
        </p:nvSpPr>
        <p:spPr>
          <a:xfrm>
            <a:off x="838200" y="3023356"/>
            <a:ext cx="10515600" cy="81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800" dirty="0"/>
              <a:t>谢谢！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77488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9C7A-F7CF-151C-33E7-E08AE6DB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zh-CN" altLang="en-US" dirty="0"/>
              <a:t>评估方式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268ADB-B7EF-62EC-B3F7-47A30B844666}"/>
              </a:ext>
            </a:extLst>
          </p:cNvPr>
          <p:cNvSpPr txBox="1"/>
          <p:nvPr/>
        </p:nvSpPr>
        <p:spPr>
          <a:xfrm>
            <a:off x="442964" y="1874440"/>
            <a:ext cx="55210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kumimoji="1" lang="zh-CN" altLang="en-US" sz="2000" dirty="0"/>
              <a:t>课堂对抗攻击比赛：对抗攻击 （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占比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30%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个人赛，第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5-8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周进行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需要自行寻找计算资源（</a:t>
            </a:r>
            <a:r>
              <a:rPr kumimoji="1" lang="en-US" altLang="zh-CN" sz="2000" dirty="0"/>
              <a:t>GPU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/>
              <a:t>比赛内容：</a:t>
            </a:r>
            <a:endParaRPr kumimoji="1" lang="en-US" altLang="zh-CN" sz="2000" b="1" dirty="0"/>
          </a:p>
          <a:p>
            <a:pPr marL="1257300" lvl="2" indent="-342900">
              <a:buFont typeface="Wingdings" pitchFamily="2" charset="2"/>
              <a:buChar char="ü"/>
            </a:pPr>
            <a:r>
              <a:rPr kumimoji="1" lang="zh-CN" altLang="en-US" sz="2000" dirty="0"/>
              <a:t>对抗攻击</a:t>
            </a:r>
            <a:endParaRPr kumimoji="1" lang="en-US" altLang="zh-CN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kumimoji="1" lang="zh-CN" altLang="en-US" sz="2000" dirty="0"/>
              <a:t>效率优先</a:t>
            </a:r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n"/>
            </a:pPr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zh-CN" altLang="en-US" sz="2000" dirty="0"/>
              <a:t>得分：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按照排名分段评分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4B569F-24A4-97E8-C637-9FE720283498}"/>
              </a:ext>
            </a:extLst>
          </p:cNvPr>
          <p:cNvSpPr txBox="1"/>
          <p:nvPr/>
        </p:nvSpPr>
        <p:spPr>
          <a:xfrm>
            <a:off x="5726091" y="1412776"/>
            <a:ext cx="59492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kumimoji="1" lang="zh-CN" altLang="en-US" sz="2000" dirty="0"/>
              <a:t>分组大作业（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占比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60%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研究主题“每个算法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模型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论文都有它的缺陷”，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具体方向自主选择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/>
              <a:t>组队研究实践：</a:t>
            </a:r>
            <a:r>
              <a:rPr kumimoji="1" lang="en-US" altLang="zh-CN" sz="2000" b="1" dirty="0"/>
              <a:t>3-5</a:t>
            </a:r>
            <a:r>
              <a:rPr kumimoji="1" lang="zh-CN" altLang="en-US" sz="2000" b="1" dirty="0"/>
              <a:t>人，每组不多于</a:t>
            </a:r>
            <a:r>
              <a:rPr kumimoji="1" lang="en-US" altLang="zh-CN" sz="2000" b="1" dirty="0"/>
              <a:t>2</a:t>
            </a:r>
            <a:r>
              <a:rPr kumimoji="1" lang="zh-CN" altLang="en-US" sz="2000" b="1" dirty="0"/>
              <a:t>个博士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用实验说话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以组为单位进行期末汇报</a:t>
            </a:r>
            <a:r>
              <a:rPr kumimoji="1" lang="zh-CN" altLang="en-US" sz="2000" dirty="0"/>
              <a:t>，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每个组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5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分钟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lvl="1"/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n"/>
            </a:pPr>
            <a:endParaRPr kumimoji="1" lang="en-US" altLang="zh-CN" sz="2000" dirty="0"/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zh-CN" altLang="en-US" sz="2000" dirty="0"/>
              <a:t>得分：结合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选题新颖度</a:t>
            </a:r>
            <a:r>
              <a:rPr kumimoji="1" lang="zh-CN" altLang="en-US" sz="2000" dirty="0"/>
              <a:t>、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实验创新性</a:t>
            </a:r>
            <a:r>
              <a:rPr kumimoji="1" lang="zh-CN" altLang="en-US" sz="2000" dirty="0"/>
              <a:t>、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发现独特性</a:t>
            </a:r>
            <a:r>
              <a:rPr kumimoji="1" lang="zh-CN" altLang="en-US" sz="2000" dirty="0"/>
              <a:t>和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报告质量</a:t>
            </a:r>
            <a:r>
              <a:rPr kumimoji="1" lang="zh-CN" altLang="en-US" sz="2000" dirty="0"/>
              <a:t>四个方面综合评分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3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CD234-1A40-B94A-1442-1A9BA2DB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zh-CN" altLang="en-US" dirty="0"/>
              <a:t>什么是安全可信的人工智能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514DA-6908-5D00-5634-6DD6F6A4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72971"/>
          </a:xfrm>
        </p:spPr>
        <p:txBody>
          <a:bodyPr>
            <a:normAutofit/>
          </a:bodyPr>
          <a:lstStyle/>
          <a:p>
            <a:r>
              <a:rPr kumimoji="1" lang="zh-CN" altLang="en-US" sz="2600" dirty="0"/>
              <a:t>让人工智能安全、更值得信赖！</a:t>
            </a:r>
            <a:endParaRPr kumimoji="1" lang="en-US" altLang="zh-CN" sz="2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12AFBC-1822-3C65-FF84-B590DFEC4DC8}"/>
              </a:ext>
            </a:extLst>
          </p:cNvPr>
          <p:cNvSpPr txBox="1"/>
          <p:nvPr/>
        </p:nvSpPr>
        <p:spPr>
          <a:xfrm>
            <a:off x="1199456" y="1772816"/>
            <a:ext cx="39805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</a:t>
            </a:r>
            <a:r>
              <a:rPr kumimoji="1" lang="zh-CN" altLang="en-US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算法和模型</a:t>
            </a:r>
            <a:r>
              <a:rPr kumimoji="1"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更安全！</a:t>
            </a:r>
            <a:endParaRPr kumimoji="1" lang="en-US" altLang="zh-CN" sz="2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001902-49E7-2015-E4F6-064822EB04D7}"/>
              </a:ext>
            </a:extLst>
          </p:cNvPr>
          <p:cNvSpPr txBox="1"/>
          <p:nvPr/>
        </p:nvSpPr>
        <p:spPr>
          <a:xfrm>
            <a:off x="1775520" y="2367812"/>
            <a:ext cx="895065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</a:t>
            </a:r>
            <a:r>
              <a:rPr kumimoji="1" lang="zh-CN" altLang="en-US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算法和模型</a:t>
            </a:r>
            <a:r>
              <a:rPr kumimoji="1"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值得</a:t>
            </a:r>
            <a:r>
              <a:rPr kumimoji="1" lang="zh-CN" altLang="en-US" sz="2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人类的</a:t>
            </a:r>
            <a:r>
              <a:rPr kumimoji="1"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信任！</a:t>
            </a:r>
            <a:endParaRPr kumimoji="1" lang="en-US" altLang="zh-CN" sz="2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691EC5-A2C3-015B-A911-0B2935A29877}"/>
              </a:ext>
            </a:extLst>
          </p:cNvPr>
          <p:cNvSpPr txBox="1"/>
          <p:nvPr/>
        </p:nvSpPr>
        <p:spPr>
          <a:xfrm>
            <a:off x="2336594" y="2929648"/>
            <a:ext cx="91300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让算法和模型更</a:t>
            </a:r>
            <a:r>
              <a:rPr kumimoji="1" lang="zh-CN" altLang="en-US" sz="2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安全、鲁棒、可解释、公平、保护隐私等；</a:t>
            </a:r>
            <a:endParaRPr kumimoji="1" lang="en-US" altLang="zh-CN" sz="2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65C38AE-AB45-8CD3-A8BD-F50C2F16A1F1}"/>
              </a:ext>
            </a:extLst>
          </p:cNvPr>
          <p:cNvSpPr txBox="1">
            <a:spLocks/>
          </p:cNvSpPr>
          <p:nvPr/>
        </p:nvSpPr>
        <p:spPr>
          <a:xfrm>
            <a:off x="838200" y="4306256"/>
            <a:ext cx="10515600" cy="57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600" b="1" dirty="0">
                <a:solidFill>
                  <a:srgbClr val="FF0000"/>
                </a:solidFill>
              </a:rPr>
              <a:t>本课程的目的：</a:t>
            </a:r>
            <a:endParaRPr kumimoji="1" lang="en-US" altLang="zh-CN" sz="2600" b="1" dirty="0">
              <a:solidFill>
                <a:srgbClr val="FF0000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5CAAF8E-E2C2-65D0-C59F-1AFD8EC65C21}"/>
              </a:ext>
            </a:extLst>
          </p:cNvPr>
          <p:cNvSpPr txBox="1">
            <a:spLocks/>
          </p:cNvSpPr>
          <p:nvPr/>
        </p:nvSpPr>
        <p:spPr>
          <a:xfrm>
            <a:off x="1225370" y="4869159"/>
            <a:ext cx="9911190" cy="864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zh-CN" altLang="en-US" sz="2600" b="1" dirty="0"/>
              <a:t>了解当前</a:t>
            </a:r>
            <a:r>
              <a:rPr kumimoji="1" lang="en-US" altLang="zh-CN" sz="2600" b="1" dirty="0"/>
              <a:t>AI</a:t>
            </a:r>
            <a:r>
              <a:rPr kumimoji="1" lang="zh-CN" altLang="en-US" sz="2600" b="1" dirty="0"/>
              <a:t>模型的缺陷与风险，掌握先进的对抗攻防技术，保护并发展我国的安全可信人工智能！</a:t>
            </a:r>
            <a:endParaRPr kumimoji="1" lang="en-US" altLang="zh-CN" sz="2600" b="1" dirty="0"/>
          </a:p>
        </p:txBody>
      </p:sp>
    </p:spTree>
    <p:extLst>
      <p:ext uri="{BB962C8B-B14F-4D97-AF65-F5344CB8AC3E}">
        <p14:creationId xmlns:p14="http://schemas.microsoft.com/office/powerpoint/2010/main" val="41392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a9bf63bc66372fbc36249b014546c7e6f55d2c3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36343</TotalTime>
  <Words>4165</Words>
  <Application>Microsoft Macintosh PowerPoint</Application>
  <PresentationFormat>宽屏</PresentationFormat>
  <Paragraphs>547</Paragraphs>
  <Slides>75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90" baseType="lpstr">
      <vt:lpstr>等线</vt:lpstr>
      <vt:lpstr>微软雅黑</vt:lpstr>
      <vt:lpstr>微软雅黑</vt:lpstr>
      <vt:lpstr>Google Sans</vt:lpstr>
      <vt:lpstr>Microsoft YaHei UI</vt:lpstr>
      <vt:lpstr>Arial</vt:lpstr>
      <vt:lpstr>Arial</vt:lpstr>
      <vt:lpstr>Baloo Bhaijaan</vt:lpstr>
      <vt:lpstr>Calibri</vt:lpstr>
      <vt:lpstr>Cambria Math</vt:lpstr>
      <vt:lpstr>Charter</vt:lpstr>
      <vt:lpstr>Lucida Grande</vt:lpstr>
      <vt:lpstr>Times New Roman</vt:lpstr>
      <vt:lpstr>Wingdings</vt:lpstr>
      <vt:lpstr>Office 主题</vt:lpstr>
      <vt:lpstr>PowerPoint 演示文稿</vt:lpstr>
      <vt:lpstr>PowerPoint 演示文稿</vt:lpstr>
      <vt:lpstr>《人工智能：数据与模型安全》</vt:lpstr>
      <vt:lpstr>《人工智能：数据与模型安全》</vt:lpstr>
      <vt:lpstr>《人工智能：数据与模型安全》</vt:lpstr>
      <vt:lpstr>《人工智能：数据与模型安全》</vt:lpstr>
      <vt:lpstr>教学内容</vt:lpstr>
      <vt:lpstr>评估方式</vt:lpstr>
      <vt:lpstr>什么是安全可信的人工智能</vt:lpstr>
      <vt:lpstr>为什么学习安全可信人工智能？</vt:lpstr>
      <vt:lpstr>为什么学习安全可信人工智能</vt:lpstr>
      <vt:lpstr>为什么学习安全可信人工智能</vt:lpstr>
      <vt:lpstr>为什么学习安全可信人工智能</vt:lpstr>
      <vt:lpstr>为什么学习安全可信人工智能</vt:lpstr>
      <vt:lpstr>为什么学习安全可信人工智能</vt:lpstr>
      <vt:lpstr>人工智能已经进入大模型时代</vt:lpstr>
      <vt:lpstr>语言大模型： ChatGPT</vt:lpstr>
      <vt:lpstr>视觉模型： Stable Diffusion 2</vt:lpstr>
      <vt:lpstr>视觉模型： DALL·E 2</vt:lpstr>
      <vt:lpstr>语言模型： Meta开源LLaMA</vt:lpstr>
      <vt:lpstr>语言模型：斯坦福Alpaca</vt:lpstr>
      <vt:lpstr>多模态大模型：GPT-4</vt:lpstr>
      <vt:lpstr>视频生成大模型： Sora</vt:lpstr>
      <vt:lpstr>语言大模型： Llama3</vt:lpstr>
      <vt:lpstr>多模态大模型：GPT-4o</vt:lpstr>
      <vt:lpstr>大模型快速迭代</vt:lpstr>
      <vt:lpstr>视觉模型安全可信问题</vt:lpstr>
      <vt:lpstr>视觉模型安全可信问题</vt:lpstr>
      <vt:lpstr>视觉模型安全可信问题</vt:lpstr>
      <vt:lpstr>视觉模型安全可信问题</vt:lpstr>
      <vt:lpstr>声音模型安全可信问题</vt:lpstr>
      <vt:lpstr>声音模型安全可信问题</vt:lpstr>
      <vt:lpstr>语言模型安全可信问题</vt:lpstr>
      <vt:lpstr>语言模型安全可信问题</vt:lpstr>
      <vt:lpstr>语言模型安全可信问题</vt:lpstr>
      <vt:lpstr>语言模型安全可信问题</vt:lpstr>
      <vt:lpstr>多模态模型安全可信问题</vt:lpstr>
      <vt:lpstr>多模态模型安全可信问题</vt:lpstr>
      <vt:lpstr>多模态安全可信模型问题</vt:lpstr>
      <vt:lpstr>Week 1: Machine Learning Basics</vt:lpstr>
      <vt:lpstr>What Is Machine Learning</vt:lpstr>
      <vt:lpstr>What Is Machine Learning</vt:lpstr>
      <vt:lpstr>What Is Machine Learning</vt:lpstr>
      <vt:lpstr>What Is Machine Learning</vt:lpstr>
      <vt:lpstr>What Is Machine Learning</vt:lpstr>
      <vt:lpstr>What Is Machine Learning</vt:lpstr>
      <vt:lpstr>What Is Machine Learning</vt:lpstr>
      <vt:lpstr>What Is Machine Learning</vt:lpstr>
      <vt:lpstr>What Is Machine Learning</vt:lpstr>
      <vt:lpstr>Machine Learning Is Everywhere</vt:lpstr>
      <vt:lpstr>Elements of Machine Learning</vt:lpstr>
      <vt:lpstr>Elements of Machine Learning</vt:lpstr>
      <vt:lpstr>10 Questions of Machine Learning</vt:lpstr>
      <vt:lpstr>Machine Learning Pipeline</vt:lpstr>
      <vt:lpstr>Machine Learning Pipeline</vt:lpstr>
      <vt:lpstr>Machine Learning Concepts</vt:lpstr>
      <vt:lpstr>Learning Is Optimizing</vt:lpstr>
      <vt:lpstr>Fitting, Overfitting, Underfitting</vt:lpstr>
      <vt:lpstr>Regularization</vt:lpstr>
      <vt:lpstr>Learning Paradigms</vt:lpstr>
      <vt:lpstr>Supervised Learning</vt:lpstr>
      <vt:lpstr>Unsupervised Learning</vt:lpstr>
      <vt:lpstr>Reinforcement Learning</vt:lpstr>
      <vt:lpstr>Types of Reinforcement Learning</vt:lpstr>
      <vt:lpstr>Other Popular Learning Paradigms</vt:lpstr>
      <vt:lpstr>Other Popular Learning Paradigms</vt:lpstr>
      <vt:lpstr>Other Popular Learning Paradigms</vt:lpstr>
      <vt:lpstr>Loss Functions</vt:lpstr>
      <vt:lpstr>Loss Functions</vt:lpstr>
      <vt:lpstr>Loss Functions</vt:lpstr>
      <vt:lpstr>Loss Functions</vt:lpstr>
      <vt:lpstr>Loss Functions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</dc:creator>
  <cp:lastModifiedBy>Daniel Ma</cp:lastModifiedBy>
  <cp:revision>5244</cp:revision>
  <dcterms:created xsi:type="dcterms:W3CDTF">2017-04-27T02:47:00Z</dcterms:created>
  <dcterms:modified xsi:type="dcterms:W3CDTF">2024-10-05T13:46:39Z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